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3" r:id="rId5"/>
    <p:sldId id="287" r:id="rId6"/>
    <p:sldId id="296" r:id="rId7"/>
    <p:sldId id="298" r:id="rId8"/>
    <p:sldId id="299" r:id="rId9"/>
    <p:sldId id="292" r:id="rId10"/>
    <p:sldId id="301" r:id="rId11"/>
    <p:sldId id="297" r:id="rId12"/>
    <p:sldId id="293" r:id="rId13"/>
    <p:sldId id="294" r:id="rId14"/>
    <p:sldId id="280" r:id="rId15"/>
  </p:sldIdLst>
  <p:sldSz cx="12192000" cy="6858000"/>
  <p:notesSz cx="6797675" cy="987266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ED49"/>
    <a:srgbClr val="06589C"/>
    <a:srgbClr val="A1B4C4"/>
    <a:srgbClr val="9DB1C2"/>
    <a:srgbClr val="99AEBF"/>
    <a:srgbClr val="9DB1C3"/>
    <a:srgbClr val="97ACBE"/>
    <a:srgbClr val="C0C0C0"/>
    <a:srgbClr val="62D488"/>
    <a:srgbClr val="459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85794" autoAdjust="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T\Desktop\&#1051;&#1080;&#1089;&#1090;%20Microsoft%20Excel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ZDV</c:v>
                </c:pt>
              </c:strCache>
            </c:strRef>
          </c:tx>
          <c:spPr>
            <a:ln>
              <a:solidFill>
                <a:srgbClr val="FF8585"/>
              </a:solidFill>
            </a:ln>
          </c:spPr>
          <c:marker>
            <c:spPr>
              <a:ln>
                <a:solidFill>
                  <a:srgbClr val="FF8585"/>
                </a:solidFill>
              </a:ln>
            </c:spPr>
          </c:marker>
          <c:xVal>
            <c:numRef>
              <c:f>Лист1!$A$4:$A$30</c:f>
              <c:numCache>
                <c:formatCode>General</c:formatCode>
                <c:ptCount val="2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9.5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12.5</c:v>
                </c:pt>
                <c:pt idx="17">
                  <c:v>13</c:v>
                </c:pt>
                <c:pt idx="18">
                  <c:v>14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22</c:v>
                </c:pt>
                <c:pt idx="25">
                  <c:v>23</c:v>
                </c:pt>
                <c:pt idx="26">
                  <c:v>24</c:v>
                </c:pt>
              </c:numCache>
            </c:numRef>
          </c:xVal>
          <c:yVal>
            <c:numRef>
              <c:f>Лист1!$B$4:$B$30</c:f>
              <c:numCache>
                <c:formatCode>General</c:formatCode>
                <c:ptCount val="27"/>
                <c:pt idx="0">
                  <c:v>0</c:v>
                </c:pt>
                <c:pt idx="1">
                  <c:v>520</c:v>
                </c:pt>
                <c:pt idx="2">
                  <c:v>550</c:v>
                </c:pt>
                <c:pt idx="3">
                  <c:v>375</c:v>
                </c:pt>
                <c:pt idx="4">
                  <c:v>235</c:v>
                </c:pt>
                <c:pt idx="5">
                  <c:v>115</c:v>
                </c:pt>
                <c:pt idx="6">
                  <c:v>60</c:v>
                </c:pt>
                <c:pt idx="7">
                  <c:v>34</c:v>
                </c:pt>
                <c:pt idx="8">
                  <c:v>10</c:v>
                </c:pt>
                <c:pt idx="9">
                  <c:v>6</c:v>
                </c:pt>
                <c:pt idx="10">
                  <c:v>1</c:v>
                </c:pt>
                <c:pt idx="11">
                  <c:v>425</c:v>
                </c:pt>
                <c:pt idx="12">
                  <c:v>400</c:v>
                </c:pt>
                <c:pt idx="13">
                  <c:v>250</c:v>
                </c:pt>
                <c:pt idx="14">
                  <c:v>98</c:v>
                </c:pt>
                <c:pt idx="15">
                  <c:v>55</c:v>
                </c:pt>
                <c:pt idx="17">
                  <c:v>30</c:v>
                </c:pt>
                <c:pt idx="18">
                  <c:v>20</c:v>
                </c:pt>
                <c:pt idx="19">
                  <c:v>2</c:v>
                </c:pt>
                <c:pt idx="20">
                  <c:v>307</c:v>
                </c:pt>
                <c:pt idx="21">
                  <c:v>235</c:v>
                </c:pt>
                <c:pt idx="22">
                  <c:v>140</c:v>
                </c:pt>
                <c:pt idx="23">
                  <c:v>65</c:v>
                </c:pt>
                <c:pt idx="24">
                  <c:v>50</c:v>
                </c:pt>
                <c:pt idx="25">
                  <c:v>25</c:v>
                </c:pt>
                <c:pt idx="26">
                  <c:v>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16-40F9-909F-86C2AF83CE3D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Phosphazide</c:v>
                </c:pt>
              </c:strCache>
            </c:strRef>
          </c:tx>
          <c:marker>
            <c:spPr>
              <a:ln>
                <a:noFill/>
              </a:ln>
            </c:spPr>
          </c:marker>
          <c:xVal>
            <c:numRef>
              <c:f>Лист1!$A$4:$A$30</c:f>
              <c:numCache>
                <c:formatCode>General</c:formatCode>
                <c:ptCount val="2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9.5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12.5</c:v>
                </c:pt>
                <c:pt idx="17">
                  <c:v>13</c:v>
                </c:pt>
                <c:pt idx="18">
                  <c:v>14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22</c:v>
                </c:pt>
                <c:pt idx="25">
                  <c:v>23</c:v>
                </c:pt>
                <c:pt idx="26">
                  <c:v>24</c:v>
                </c:pt>
              </c:numCache>
            </c:numRef>
          </c:xVal>
          <c:yVal>
            <c:numRef>
              <c:f>Лист1!$C$4:$C$30</c:f>
              <c:numCache>
                <c:formatCode>General</c:formatCode>
                <c:ptCount val="27"/>
                <c:pt idx="0">
                  <c:v>0</c:v>
                </c:pt>
                <c:pt idx="1">
                  <c:v>37</c:v>
                </c:pt>
                <c:pt idx="2">
                  <c:v>75</c:v>
                </c:pt>
                <c:pt idx="3">
                  <c:v>92</c:v>
                </c:pt>
                <c:pt idx="4">
                  <c:v>130</c:v>
                </c:pt>
                <c:pt idx="5">
                  <c:v>80</c:v>
                </c:pt>
                <c:pt idx="6">
                  <c:v>90</c:v>
                </c:pt>
                <c:pt idx="8">
                  <c:v>70</c:v>
                </c:pt>
                <c:pt idx="15">
                  <c:v>20</c:v>
                </c:pt>
                <c:pt idx="16">
                  <c:v>35</c:v>
                </c:pt>
                <c:pt idx="17">
                  <c:v>75</c:v>
                </c:pt>
                <c:pt idx="18">
                  <c:v>130</c:v>
                </c:pt>
                <c:pt idx="19">
                  <c:v>87</c:v>
                </c:pt>
                <c:pt idx="21">
                  <c:v>70</c:v>
                </c:pt>
                <c:pt idx="26">
                  <c:v>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816-40F9-909F-86C2AF83CE3D}"/>
            </c:ext>
          </c:extLst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6HP</c:v>
                </c:pt>
              </c:strCache>
            </c:strRef>
          </c:tx>
          <c:spPr>
            <a:ln>
              <a:solidFill>
                <a:srgbClr val="459D88"/>
              </a:solidFill>
            </a:ln>
          </c:spPr>
          <c:marker>
            <c:spPr>
              <a:ln>
                <a:solidFill>
                  <a:srgbClr val="459D88"/>
                </a:solidFill>
              </a:ln>
            </c:spPr>
          </c:marker>
          <c:xVal>
            <c:numRef>
              <c:f>Лист1!$A$4:$A$30</c:f>
              <c:numCache>
                <c:formatCode>General</c:formatCode>
                <c:ptCount val="2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9.5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12.5</c:v>
                </c:pt>
                <c:pt idx="17">
                  <c:v>13</c:v>
                </c:pt>
                <c:pt idx="18">
                  <c:v>14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22</c:v>
                </c:pt>
                <c:pt idx="25">
                  <c:v>23</c:v>
                </c:pt>
                <c:pt idx="26">
                  <c:v>24</c:v>
                </c:pt>
              </c:numCache>
            </c:numRef>
          </c:xVal>
          <c:yVal>
            <c:numRef>
              <c:f>Лист1!$D$4:$D$30</c:f>
              <c:numCache>
                <c:formatCode>General</c:formatCode>
                <c:ptCount val="27"/>
                <c:pt idx="0">
                  <c:v>0</c:v>
                </c:pt>
                <c:pt idx="1">
                  <c:v>6</c:v>
                </c:pt>
                <c:pt idx="2">
                  <c:v>16</c:v>
                </c:pt>
                <c:pt idx="3">
                  <c:v>26</c:v>
                </c:pt>
                <c:pt idx="4">
                  <c:v>37</c:v>
                </c:pt>
                <c:pt idx="5">
                  <c:v>48</c:v>
                </c:pt>
                <c:pt idx="6">
                  <c:v>69</c:v>
                </c:pt>
                <c:pt idx="7">
                  <c:v>88</c:v>
                </c:pt>
                <c:pt idx="8">
                  <c:v>104</c:v>
                </c:pt>
                <c:pt idx="10">
                  <c:v>88</c:v>
                </c:pt>
                <c:pt idx="15">
                  <c:v>35</c:v>
                </c:pt>
                <c:pt idx="26">
                  <c:v>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816-40F9-909F-86C2AF83C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116352"/>
        <c:axId val="204119424"/>
      </c:scatterChart>
      <c:valAx>
        <c:axId val="204116352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>
                        <a:lumMod val="10000"/>
                      </a:schemeClr>
                    </a:solidFill>
                    <a:latin typeface="+mn-lt"/>
                  </a:defRPr>
                </a:pPr>
                <a:r>
                  <a:rPr lang="en-US" sz="12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Time</a:t>
                </a:r>
                <a:r>
                  <a:rPr lang="en-US" sz="1200" baseline="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 (hours)</a:t>
                </a:r>
                <a:endParaRPr lang="ru-RU" sz="1200" dirty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>
                <a:lumMod val="10000"/>
              </a:schemeClr>
            </a:solidFill>
          </a:ln>
        </c:spPr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defRPr>
            </a:pPr>
            <a:endParaRPr lang="ru-RU"/>
          </a:p>
        </c:txPr>
        <c:crossAx val="204119424"/>
        <c:crosses val="autoZero"/>
        <c:crossBetween val="midCat"/>
        <c:majorUnit val="4"/>
      </c:valAx>
      <c:valAx>
        <c:axId val="204119424"/>
        <c:scaling>
          <c:orientation val="minMax"/>
          <c:max val="6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Times New Roman" panose="02020603050405020304" pitchFamily="18" charset="0"/>
                  </a:defRPr>
                </a:pPr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The </a:t>
                </a:r>
                <a:r>
                  <a:rPr lang="en-US" sz="1400" baseline="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 concentration of AZT in blood plasma (ng/ml)</a:t>
                </a:r>
                <a:endParaRPr lang="ru-RU" sz="1400" dirty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defRPr>
            </a:pPr>
            <a:endParaRPr lang="ru-RU"/>
          </a:p>
        </c:txPr>
        <c:crossAx val="204116352"/>
        <c:crosses val="autoZero"/>
        <c:crossBetween val="midCat"/>
      </c:valAx>
    </c:plotArea>
    <c:legend>
      <c:legendPos val="tr"/>
      <c:layout>
        <c:manualLayout>
          <c:xMode val="edge"/>
          <c:yMode val="edge"/>
          <c:x val="0.69034896023599057"/>
          <c:y val="1.6655351429848371E-2"/>
          <c:w val="0.23825895179659506"/>
          <c:h val="0.34707129778776197"/>
        </c:manualLayout>
      </c:layout>
      <c:overlay val="1"/>
      <c:txPr>
        <a:bodyPr/>
        <a:lstStyle/>
        <a:p>
          <a:pPr>
            <a:defRPr sz="1200" b="1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span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0.8257</cdr:x>
      <cdr:y>0.38846</cdr:y>
    </cdr:from>
    <cdr:to>
      <cdr:x>1</cdr:x>
      <cdr:y>0.52965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24083" y="1185555"/>
          <a:ext cx="1335019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b="1" dirty="0"/>
            <a:t>Peaks causing toxicity</a:t>
          </a:r>
          <a:endParaRPr lang="ru-RU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7105C3-5E98-4B42-B119-2FB5440E2D41}" type="datetime1">
              <a:rPr lang="ru-RU" smtClean="0"/>
              <a:t>05.08.2020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D10010-827D-4F0A-AB0A-92FA8B783D5A}" type="datetime1">
              <a:rPr lang="ru-RU" noProof="0" smtClean="0"/>
              <a:t>05.08.2020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789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711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047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9305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687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999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652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3786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6289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</a:t>
            </a:r>
            <a:br>
              <a:rPr lang="ru-RU" noProof="0"/>
            </a:br>
            <a:r>
              <a:rPr lang="ru-RU" noProof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xmlns="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xmlns="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xmlns="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xmlns="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:a16="http://schemas.microsoft.com/office/drawing/2014/main" xmlns="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:a16="http://schemas.microsoft.com/office/drawing/2014/main" xmlns="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:a16="http://schemas.microsoft.com/office/drawing/2014/main" xmlns="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xmlns="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xmlns="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xmlns="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xmlns="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xmlns="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xmlns="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xmlns="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xmlns="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xmlns="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xmlns="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xmlns="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xmlns="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xmlns="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xmlns="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xmlns="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xmlns="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:a16="http://schemas.microsoft.com/office/drawing/2014/main" xmlns="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xmlns="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xmlns="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xmlns="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xmlns="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xmlns="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xmlns="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xmlns="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xmlns="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xmlns="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xmlns="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xmlns="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 с фотографией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xmlns="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фотографией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:a16="http://schemas.microsoft.com/office/drawing/2014/main" xmlns="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:a16="http://schemas.microsoft.com/office/drawing/2014/main" xmlns="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xmlns="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xmlns="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:a16="http://schemas.microsoft.com/office/drawing/2014/main" xmlns="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:a16="http://schemas.microsoft.com/office/drawing/2014/main" xmlns="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:a16="http://schemas.microsoft.com/office/drawing/2014/main" xmlns="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xmlns="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xmlns="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xmlns="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xmlns="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xmlns="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xmlns="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xmlns="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xmlns="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 7">
            <a:extLst>
              <a:ext uri="{FF2B5EF4-FFF2-40B4-BE49-F238E27FC236}">
                <a16:creationId xmlns:a16="http://schemas.microsoft.com/office/drawing/2014/main" xmlns="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:a16="http://schemas.microsoft.com/office/drawing/2014/main" xmlns="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 3">
            <a:extLst>
              <a:ext uri="{FF2B5EF4-FFF2-40B4-BE49-F238E27FC236}">
                <a16:creationId xmlns:a16="http://schemas.microsoft.com/office/drawing/2014/main" xmlns="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xmlns="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xmlns="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xmlns="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xmlns="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xmlns="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xmlns="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xmlns="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xmlns="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xmlns="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xmlns="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6" name="Рисунок 15">
            <a:extLst>
              <a:ext uri="{FF2B5EF4-FFF2-40B4-BE49-F238E27FC236}">
                <a16:creationId xmlns:a16="http://schemas.microsoft.com/office/drawing/2014/main" xmlns="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Заголовок слайда</a:t>
            </a:r>
            <a:endParaRPr lang="en-Z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4 X, вариант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xmlns="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xmlns="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xmlns="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3" name="Рисунок 15">
            <a:extLst>
              <a:ext uri="{FF2B5EF4-FFF2-40B4-BE49-F238E27FC236}">
                <a16:creationId xmlns:a16="http://schemas.microsoft.com/office/drawing/2014/main" xmlns="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xmlns="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xmlns="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xmlns="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xmlns="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xmlns="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xmlns="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:a16="http://schemas.microsoft.com/office/drawing/2014/main" xmlns="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xmlns="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:a16="http://schemas.microsoft.com/office/drawing/2014/main" xmlns="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xmlns="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xmlns="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xmlns="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xmlns="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xmlns="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xmlns="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xmlns="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:a16="http://schemas.microsoft.com/office/drawing/2014/main" xmlns="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:a16="http://schemas.microsoft.com/office/drawing/2014/main" xmlns="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:a16="http://schemas.microsoft.com/office/drawing/2014/main" xmlns="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:a16="http://schemas.microsoft.com/office/drawing/2014/main" xmlns="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:a16="http://schemas.microsoft.com/office/drawing/2014/main" xmlns="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:a16="http://schemas.microsoft.com/office/drawing/2014/main" xmlns="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:a16="http://schemas.microsoft.com/office/drawing/2014/main" xmlns="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e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6A1531-AFDD-41AA-977B-C253E47ADA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621" r="21621"/>
          <a:stretch>
            <a:fillRect/>
          </a:stretch>
        </p:blipFill>
        <p:spPr>
          <a:xfrm rot="20381716">
            <a:off x="1144871" y="839453"/>
            <a:ext cx="5055748" cy="5189423"/>
          </a:xfr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8421" y="2602544"/>
            <a:ext cx="5173579" cy="2872037"/>
          </a:xfrm>
        </p:spPr>
        <p:txBody>
          <a:bodyPr rtlCol="0"/>
          <a:lstStyle/>
          <a:p>
            <a:pPr algn="ctr" rtl="0"/>
            <a:r>
              <a:rPr lang="en-US" sz="3200" dirty="0"/>
              <a:t>AZT Pharma K.B. LLC</a:t>
            </a:r>
            <a:endParaRPr lang="ru-RU" sz="3200" dirty="0"/>
          </a:p>
          <a:p>
            <a:pPr algn="ctr" rtl="0"/>
            <a:r>
              <a:rPr lang="en-US" sz="3200" noProof="1"/>
              <a:t>COMPANY PRESENTATION</a:t>
            </a:r>
            <a:endParaRPr lang="ru-RU" sz="3200" noProof="1"/>
          </a:p>
          <a:p>
            <a:pPr rtl="0"/>
            <a:endParaRPr lang="ru-RU" dirty="0"/>
          </a:p>
        </p:txBody>
      </p:sp>
      <p:sp>
        <p:nvSpPr>
          <p:cNvPr id="7" name="Овал 6" descr="Логотип Backdrop">
            <a:extLst>
              <a:ext uri="{FF2B5EF4-FFF2-40B4-BE49-F238E27FC236}">
                <a16:creationId xmlns:a16="http://schemas.microsoft.com/office/drawing/2014/main" xmlns="" id="{DAE98AA7-EEC8-4349-B75F-8C7B0A80C3F3}"/>
              </a:ext>
            </a:extLst>
          </p:cNvPr>
          <p:cNvSpPr/>
          <p:nvPr/>
        </p:nvSpPr>
        <p:spPr>
          <a:xfrm>
            <a:off x="5728536" y="4259179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9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E37A5880-1144-42A2-9717-DB69DD02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76" y="4618807"/>
            <a:ext cx="1080120" cy="17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6">
            <a:extLst>
              <a:ext uri="{FF2B5EF4-FFF2-40B4-BE49-F238E27FC236}">
                <a16:creationId xmlns:a16="http://schemas.microsoft.com/office/drawing/2014/main" xmlns="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9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6" name="Текст 46">
            <a:extLst>
              <a:ext uri="{FF2B5EF4-FFF2-40B4-BE49-F238E27FC236}">
                <a16:creationId xmlns:a16="http://schemas.microsoft.com/office/drawing/2014/main" xmlns="" id="{724CDADA-E23A-47F8-96F5-D89502EFAA00}"/>
              </a:ext>
            </a:extLst>
          </p:cNvPr>
          <p:cNvSpPr txBox="1">
            <a:spLocks/>
          </p:cNvSpPr>
          <p:nvPr/>
        </p:nvSpPr>
        <p:spPr>
          <a:xfrm>
            <a:off x="736599" y="1329654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63DCF5-2C9F-4496-B2AA-DA5164CBE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70" y="1552169"/>
            <a:ext cx="3006460" cy="4090585"/>
          </a:xfrm>
          <a:prstGeom prst="rect">
            <a:avLst/>
          </a:prstGeom>
        </p:spPr>
      </p:pic>
      <p:pic>
        <p:nvPicPr>
          <p:cNvPr id="8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F6F3105A-CDD7-4025-AB8A-92F76B3F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5E2A8DEC-D1E9-4F1E-A442-F1740032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07" y="568033"/>
            <a:ext cx="11329200" cy="432000"/>
          </a:xfrm>
        </p:spPr>
        <p:txBody>
          <a:bodyPr/>
          <a:lstStyle/>
          <a:p>
            <a:r>
              <a:rPr lang="en-US" dirty="0"/>
              <a:t>License, photos, links</a:t>
            </a:r>
            <a:endParaRPr lang="ru-RU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6927" y="411328"/>
            <a:ext cx="7595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Official site </a:t>
            </a:r>
            <a:r>
              <a:rPr lang="ru-RU" dirty="0">
                <a:solidFill>
                  <a:schemeClr val="accent1"/>
                </a:solidFill>
              </a:rPr>
              <a:t>- </a:t>
            </a:r>
            <a:r>
              <a:rPr lang="en-US" dirty="0">
                <a:solidFill>
                  <a:schemeClr val="accent1"/>
                </a:solidFill>
              </a:rPr>
              <a:t>https://aztpharma.ru/en/</a:t>
            </a:r>
          </a:p>
          <a:p>
            <a:r>
              <a:rPr lang="en-US" dirty="0">
                <a:solidFill>
                  <a:schemeClr val="accent1"/>
                </a:solidFill>
              </a:rPr>
              <a:t>Wiki about </a:t>
            </a:r>
            <a:r>
              <a:rPr lang="en-US" dirty="0" err="1">
                <a:solidFill>
                  <a:schemeClr val="accent1"/>
                </a:solidFill>
              </a:rPr>
              <a:t>Phosphazide</a:t>
            </a:r>
            <a:r>
              <a:rPr lang="en-US" dirty="0">
                <a:solidFill>
                  <a:schemeClr val="accent1"/>
                </a:solidFill>
              </a:rPr>
              <a:t>  -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https://ru.wikipedia.org/wiki/</a:t>
            </a:r>
            <a:r>
              <a:rPr lang="ru-RU" dirty="0">
                <a:solidFill>
                  <a:schemeClr val="accent1"/>
                </a:solidFill>
              </a:rPr>
              <a:t>Фосфазид</a:t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aztpharma.ru/userfiles/IMG_00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54" y="1609314"/>
            <a:ext cx="3017097" cy="22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ztpharma.ru/userfiles/production/IMG_00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75" y="1609314"/>
            <a:ext cx="2051438" cy="27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ztpharma.ru/userfiles/production/IMG_08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114" y="1609314"/>
            <a:ext cx="2568736" cy="440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1500" y="4016990"/>
            <a:ext cx="2994051" cy="19952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7254" y="4454748"/>
            <a:ext cx="2337157" cy="15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6589C"/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n-US" dirty="0"/>
              <a:t>THANK</a:t>
            </a:r>
            <a:r>
              <a:rPr lang="ru-RU" dirty="0"/>
              <a:t> </a:t>
            </a:r>
            <a:r>
              <a:rPr lang="en-US" dirty="0"/>
              <a:t> YOU FOR </a:t>
            </a:r>
            <a:r>
              <a:rPr lang="ru-RU" dirty="0"/>
              <a:t> </a:t>
            </a:r>
            <a:r>
              <a:rPr lang="en-US" dirty="0"/>
              <a:t>YOUR ATTENTION</a:t>
            </a:r>
            <a:r>
              <a:rPr lang="ru-RU" dirty="0"/>
              <a:t>!</a:t>
            </a:r>
          </a:p>
        </p:txBody>
      </p:sp>
      <p:sp>
        <p:nvSpPr>
          <p:cNvPr id="11" name="Текст 46">
            <a:extLst>
              <a:ext uri="{FF2B5EF4-FFF2-40B4-BE49-F238E27FC236}">
                <a16:creationId xmlns:a16="http://schemas.microsoft.com/office/drawing/2014/main" xmlns="" id="{C4791B74-6F22-4575-B774-B3B4CE67BFB5}"/>
              </a:ext>
            </a:extLst>
          </p:cNvPr>
          <p:cNvSpPr txBox="1">
            <a:spLocks/>
          </p:cNvSpPr>
          <p:nvPr/>
        </p:nvSpPr>
        <p:spPr>
          <a:xfrm>
            <a:off x="146791" y="5639491"/>
            <a:ext cx="5140061" cy="918327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LLC</a:t>
            </a:r>
            <a:r>
              <a:rPr lang="ru-RU" sz="4400" b="1" dirty="0" smtClean="0">
                <a:solidFill>
                  <a:schemeClr val="bg1"/>
                </a:solidFill>
              </a:rPr>
              <a:t>  </a:t>
            </a:r>
            <a:r>
              <a:rPr lang="en-US" sz="4400" b="1" dirty="0" smtClean="0">
                <a:solidFill>
                  <a:schemeClr val="bg1"/>
                </a:solidFill>
              </a:rPr>
              <a:t>AZT </a:t>
            </a:r>
            <a:r>
              <a:rPr lang="en-US" sz="4400" b="1" dirty="0" err="1">
                <a:solidFill>
                  <a:schemeClr val="bg1"/>
                </a:solidFill>
              </a:rPr>
              <a:t>Pharma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K.B.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xmlns="" id="{1450C112-2EB4-4D8A-B3F5-02B79221F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00" y="1157591"/>
            <a:ext cx="11329200" cy="5011048"/>
          </a:xfrm>
        </p:spPr>
        <p:txBody>
          <a:bodyPr rtlCol="0"/>
          <a:lstStyle/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tx1"/>
                </a:solidFill>
              </a:rPr>
              <a:t>       </a:t>
            </a:r>
            <a:r>
              <a:rPr lang="en-US" sz="2000" dirty="0">
                <a:solidFill>
                  <a:schemeClr val="tx1"/>
                </a:solidFill>
              </a:rPr>
              <a:t>The pharmaceutical company AZT PHARMA K.B. is a developer and manufacturer of antiretroviral drugs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>A group of scientists headed by academician of RAS A.A. </a:t>
            </a:r>
            <a:r>
              <a:rPr lang="en-US" sz="2000" dirty="0" err="1">
                <a:solidFill>
                  <a:schemeClr val="tx1"/>
                </a:solidFill>
              </a:rPr>
              <a:t>Kraevskiy</a:t>
            </a:r>
            <a:r>
              <a:rPr lang="en-US" sz="2000" dirty="0">
                <a:solidFill>
                  <a:schemeClr val="tx1"/>
                </a:solidFill>
              </a:rPr>
              <a:t> discovered the active substance </a:t>
            </a:r>
            <a:r>
              <a:rPr lang="en-US" sz="2000" dirty="0" err="1">
                <a:solidFill>
                  <a:schemeClr val="tx1"/>
                </a:solidFill>
              </a:rPr>
              <a:t>phosphazid</a:t>
            </a:r>
            <a:r>
              <a:rPr lang="en-US" sz="2000" dirty="0">
                <a:solidFill>
                  <a:schemeClr val="tx1"/>
                </a:solidFill>
              </a:rPr>
              <a:t> and proved its effectiveness for the treatment and prevention of human immunodeficiency virus (HIV) infection.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The discovery awarded the State Prize – “For developing a strategy for producing human immunodeficiency virus inhibitors and creating </a:t>
            </a:r>
            <a:r>
              <a:rPr lang="en-US" sz="2000" dirty="0" err="1">
                <a:solidFill>
                  <a:schemeClr val="tx1"/>
                </a:solidFill>
              </a:rPr>
              <a:t>phosphazid</a:t>
            </a:r>
            <a:r>
              <a:rPr lang="en-US" sz="2000" dirty="0">
                <a:solidFill>
                  <a:schemeClr val="tx1"/>
                </a:solidFill>
              </a:rPr>
              <a:t> - a new drug for treating people”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lvl="1" algn="just"/>
            <a:r>
              <a:rPr lang="ru-RU" sz="2000" dirty="0">
                <a:solidFill>
                  <a:schemeClr val="tx1"/>
                </a:solidFill>
              </a:rPr>
              <a:t>       </a:t>
            </a:r>
            <a:r>
              <a:rPr lang="en-US" sz="2000" dirty="0">
                <a:solidFill>
                  <a:schemeClr val="tx1"/>
                </a:solidFill>
              </a:rPr>
              <a:t>In 1999, the original drug </a:t>
            </a:r>
            <a:r>
              <a:rPr lang="en-US" sz="2000" dirty="0" err="1">
                <a:solidFill>
                  <a:schemeClr val="tx1"/>
                </a:solidFill>
              </a:rPr>
              <a:t>phosphazid</a:t>
            </a:r>
            <a:r>
              <a:rPr lang="en-US" sz="2000" dirty="0">
                <a:solidFill>
                  <a:schemeClr val="tx1"/>
                </a:solidFill>
              </a:rPr>
              <a:t> under the trade name </a:t>
            </a:r>
            <a:r>
              <a:rPr lang="en-US" sz="2000" dirty="0" err="1">
                <a:solidFill>
                  <a:schemeClr val="tx1"/>
                </a:solidFill>
              </a:rPr>
              <a:t>Nikavir</a:t>
            </a:r>
            <a:r>
              <a:rPr lang="en-US" sz="2000" dirty="0">
                <a:solidFill>
                  <a:schemeClr val="tx1"/>
                </a:solidFill>
              </a:rPr>
              <a:t>® was registered. The drug is included in the List of Vital and Essential Drugs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pPr lvl="1" algn="just"/>
            <a:r>
              <a:rPr lang="ru-RU" sz="2000" dirty="0">
                <a:solidFill>
                  <a:schemeClr val="tx1"/>
                </a:solidFill>
              </a:rPr>
              <a:t>       </a:t>
            </a:r>
            <a:r>
              <a:rPr lang="en-US" sz="2000" dirty="0">
                <a:solidFill>
                  <a:schemeClr val="tx1"/>
                </a:solidFill>
              </a:rPr>
              <a:t>Today</a:t>
            </a:r>
            <a:r>
              <a:rPr lang="en-US" sz="2000" dirty="0">
                <a:solidFill>
                  <a:prstClr val="black"/>
                </a:solidFill>
              </a:rPr>
              <a:t> AZT PHARMA K.B. is</a:t>
            </a:r>
            <a:r>
              <a:rPr lang="en-US" sz="2000" dirty="0">
                <a:solidFill>
                  <a:schemeClr val="tx1"/>
                </a:solidFill>
              </a:rPr>
              <a:t> the only manufacturer of the original Russian drug </a:t>
            </a:r>
            <a:r>
              <a:rPr lang="en-US" sz="2000" dirty="0" err="1">
                <a:solidFill>
                  <a:schemeClr val="tx1"/>
                </a:solidFill>
              </a:rPr>
              <a:t>Nikavir</a:t>
            </a:r>
            <a:r>
              <a:rPr lang="en-US" sz="2000" dirty="0">
                <a:solidFill>
                  <a:schemeClr val="tx1"/>
                </a:solidFill>
              </a:rPr>
              <a:t>® for the treatment of HIV infection. Production License No. 00201-LS as of April 09, 2018.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lvl="1" algn="just"/>
            <a:r>
              <a:rPr lang="ru-RU" sz="2000" dirty="0">
                <a:solidFill>
                  <a:schemeClr val="tx1"/>
                </a:solidFill>
              </a:rPr>
              <a:t>       </a:t>
            </a:r>
            <a:r>
              <a:rPr lang="en-US" sz="2000" dirty="0">
                <a:solidFill>
                  <a:schemeClr val="tx1"/>
                </a:solidFill>
              </a:rPr>
              <a:t>The production site is located in the Moscow Technological Park “STROGINO”*and it meets the standards of the organization of pharmaceutical production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 All stages of the production process, including chemical synthesis of active substances are carried out in the Russian Federation.</a:t>
            </a:r>
            <a:endParaRPr lang="ru-RU" sz="2000" dirty="0">
              <a:solidFill>
                <a:schemeClr val="tx1"/>
              </a:solidFill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noProof="1"/>
          </a:p>
          <a:p>
            <a:pPr rtl="0"/>
            <a:endParaRPr lang="ru-RU" sz="20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BA37029-834F-46F7-865B-5A38C2CB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69" y="506284"/>
            <a:ext cx="10465060" cy="432000"/>
          </a:xfrm>
        </p:spPr>
        <p:txBody>
          <a:bodyPr/>
          <a:lstStyle/>
          <a:p>
            <a:r>
              <a:rPr lang="ru-RU" dirty="0"/>
              <a:t>    </a:t>
            </a:r>
            <a:r>
              <a:rPr lang="en-US" dirty="0"/>
              <a:t>About us</a:t>
            </a:r>
            <a:endParaRPr lang="ru-RU" dirty="0"/>
          </a:p>
        </p:txBody>
      </p:sp>
      <p:sp>
        <p:nvSpPr>
          <p:cNvPr id="43" name="Заголовок 3">
            <a:extLst>
              <a:ext uri="{FF2B5EF4-FFF2-40B4-BE49-F238E27FC236}">
                <a16:creationId xmlns:a16="http://schemas.microsoft.com/office/drawing/2014/main" xmlns="" id="{73ECC20A-FD28-498D-B4E4-3C9D69C35CFE}"/>
              </a:ext>
            </a:extLst>
          </p:cNvPr>
          <p:cNvSpPr txBox="1">
            <a:spLocks/>
          </p:cNvSpPr>
          <p:nvPr/>
        </p:nvSpPr>
        <p:spPr>
          <a:xfrm>
            <a:off x="899822" y="5217343"/>
            <a:ext cx="10860778" cy="10275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* </a:t>
            </a:r>
            <a:r>
              <a:rPr lang="en-US" sz="1400" b="0" dirty="0" err="1"/>
              <a:t>Technopark</a:t>
            </a:r>
            <a:r>
              <a:rPr lang="en-US" sz="1400" b="0" dirty="0"/>
              <a:t> “STROGINO “was created by the Moscow Government with the support of the Ministry of Economic Development of Russia in 2007 and is the only </a:t>
            </a:r>
            <a:r>
              <a:rPr lang="en-US" sz="1400" b="0" dirty="0" err="1"/>
              <a:t>technopark</a:t>
            </a:r>
            <a:r>
              <a:rPr lang="en-US" sz="1400" b="0" dirty="0"/>
              <a:t> in Moscow that implements the full cycle of project support from the idea to the organization of production</a:t>
            </a:r>
            <a:r>
              <a:rPr lang="ru-RU" sz="1400" b="0" dirty="0"/>
              <a:t>.</a:t>
            </a:r>
          </a:p>
        </p:txBody>
      </p:sp>
      <p:pic>
        <p:nvPicPr>
          <p:cNvPr id="14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3BA97598-858A-4FAD-9A9A-FF14B966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6624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4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xmlns="" id="{1450C112-2EB4-4D8A-B3F5-02B79221F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00" y="1129512"/>
            <a:ext cx="11329200" cy="5011048"/>
          </a:xfrm>
        </p:spPr>
        <p:txBody>
          <a:bodyPr rtlCol="0"/>
          <a:lstStyle/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5" name="Полилиния: Фигура 18">
            <a:extLst>
              <a:ext uri="{FF2B5EF4-FFF2-40B4-BE49-F238E27FC236}">
                <a16:creationId xmlns:a16="http://schemas.microsoft.com/office/drawing/2014/main" xmlns="" id="{E2ACEB4B-4FB7-47D2-94DD-2D550249D824}"/>
              </a:ext>
            </a:extLst>
          </p:cNvPr>
          <p:cNvSpPr>
            <a:spLocks noChangeAspect="1"/>
          </p:cNvSpPr>
          <p:nvPr/>
        </p:nvSpPr>
        <p:spPr>
          <a:xfrm>
            <a:off x="624338" y="1545009"/>
            <a:ext cx="2963504" cy="2834372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Полилиния: Фигура 19">
            <a:extLst>
              <a:ext uri="{FF2B5EF4-FFF2-40B4-BE49-F238E27FC236}">
                <a16:creationId xmlns:a16="http://schemas.microsoft.com/office/drawing/2014/main" xmlns="" id="{EFB939A8-1DB2-4027-B2D8-27A719A01816}"/>
              </a:ext>
            </a:extLst>
          </p:cNvPr>
          <p:cNvSpPr>
            <a:spLocks noChangeAspect="1"/>
          </p:cNvSpPr>
          <p:nvPr/>
        </p:nvSpPr>
        <p:spPr>
          <a:xfrm>
            <a:off x="4574104" y="1494083"/>
            <a:ext cx="2992422" cy="2864854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Полилиния: Фигура 20">
            <a:extLst>
              <a:ext uri="{FF2B5EF4-FFF2-40B4-BE49-F238E27FC236}">
                <a16:creationId xmlns:a16="http://schemas.microsoft.com/office/drawing/2014/main" xmlns="" id="{2BCF7952-B10E-4EE2-82FA-233723F1D337}"/>
              </a:ext>
            </a:extLst>
          </p:cNvPr>
          <p:cNvSpPr>
            <a:spLocks noChangeAspect="1"/>
          </p:cNvSpPr>
          <p:nvPr/>
        </p:nvSpPr>
        <p:spPr>
          <a:xfrm>
            <a:off x="8588943" y="1569194"/>
            <a:ext cx="2811618" cy="27897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00D14BA3-965A-4BE5-9F58-14E9B989B5A9}"/>
              </a:ext>
            </a:extLst>
          </p:cNvPr>
          <p:cNvSpPr txBox="1">
            <a:spLocks/>
          </p:cNvSpPr>
          <p:nvPr/>
        </p:nvSpPr>
        <p:spPr>
          <a:xfrm>
            <a:off x="-17733" y="1389605"/>
            <a:ext cx="4198587" cy="3226454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700" dirty="0"/>
              <a:t>Development and production of original ARV drugs</a:t>
            </a:r>
            <a:r>
              <a:rPr lang="ru-RU" sz="1700" dirty="0"/>
              <a:t> </a:t>
            </a:r>
          </a:p>
          <a:p>
            <a:pPr>
              <a:spcBef>
                <a:spcPts val="0"/>
              </a:spcBef>
            </a:pPr>
            <a:r>
              <a:rPr lang="ru-RU" sz="1700" dirty="0"/>
              <a:t>(</a:t>
            </a:r>
            <a:r>
              <a:rPr lang="en-US" sz="1700" dirty="0"/>
              <a:t>including combined drugs</a:t>
            </a:r>
            <a:r>
              <a:rPr lang="ru-RU" sz="1700" dirty="0"/>
              <a:t>)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AFA0C605-AF9A-4048-91CA-95971B158D24}"/>
              </a:ext>
            </a:extLst>
          </p:cNvPr>
          <p:cNvSpPr txBox="1">
            <a:spLocks/>
          </p:cNvSpPr>
          <p:nvPr/>
        </p:nvSpPr>
        <p:spPr>
          <a:xfrm>
            <a:off x="4055258" y="1296640"/>
            <a:ext cx="4110309" cy="3259739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Work with new dosage forms for existing drugs</a:t>
            </a:r>
            <a:endParaRPr lang="ru-RU" sz="1700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E841753F-EADD-4195-AEEA-EEDE8A7217FD}"/>
              </a:ext>
            </a:extLst>
          </p:cNvPr>
          <p:cNvSpPr txBox="1">
            <a:spLocks/>
          </p:cNvSpPr>
          <p:nvPr/>
        </p:nvSpPr>
        <p:spPr>
          <a:xfrm>
            <a:off x="8011148" y="1296640"/>
            <a:ext cx="4101483" cy="3226454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700" dirty="0"/>
              <a:t>Study of promising molecules active against</a:t>
            </a:r>
            <a:r>
              <a:rPr lang="ru-RU" sz="1700" dirty="0"/>
              <a:t> </a:t>
            </a:r>
            <a:r>
              <a:rPr lang="en-US" sz="1700" dirty="0"/>
              <a:t>HIV infection</a:t>
            </a:r>
            <a:endParaRPr lang="ru-RU" sz="1700" dirty="0"/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05F47EAE-3318-4A17-B9CB-0D6D4D947534}"/>
              </a:ext>
            </a:extLst>
          </p:cNvPr>
          <p:cNvSpPr txBox="1">
            <a:spLocks/>
          </p:cNvSpPr>
          <p:nvPr/>
        </p:nvSpPr>
        <p:spPr>
          <a:xfrm>
            <a:off x="675752" y="874157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ZA" sz="5000" b="1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ru-RU" dirty="0"/>
              <a:t>1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218328E9-F146-4400-AA0B-7C1A2FBC2E89}"/>
              </a:ext>
            </a:extLst>
          </p:cNvPr>
          <p:cNvSpPr txBox="1">
            <a:spLocks/>
          </p:cNvSpPr>
          <p:nvPr/>
        </p:nvSpPr>
        <p:spPr>
          <a:xfrm>
            <a:off x="4690191" y="901927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ZA" sz="5000" b="1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ru-RU" dirty="0"/>
              <a:t>2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xmlns="" id="{538C7B1A-CF8C-474D-BEE9-0062F231102A}"/>
              </a:ext>
            </a:extLst>
          </p:cNvPr>
          <p:cNvSpPr txBox="1">
            <a:spLocks/>
          </p:cNvSpPr>
          <p:nvPr/>
        </p:nvSpPr>
        <p:spPr>
          <a:xfrm>
            <a:off x="8576921" y="825009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ZA" sz="5000" b="1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ru-RU" sz="4000" dirty="0"/>
              <a:t>3</a:t>
            </a:r>
            <a:endParaRPr lang="ru-RU" dirty="0"/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xmlns="" id="{3DBEE7F2-C4EE-4CF2-9DAF-178AD599FE24}"/>
              </a:ext>
            </a:extLst>
          </p:cNvPr>
          <p:cNvSpPr txBox="1">
            <a:spLocks/>
          </p:cNvSpPr>
          <p:nvPr/>
        </p:nvSpPr>
        <p:spPr>
          <a:xfrm>
            <a:off x="262725" y="412034"/>
            <a:ext cx="11329200" cy="4898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For 19 years, the company has been providing drugs to 93 subjects of the Russian Federation as part of the State Strategy of Counteraction to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HIV Infection </a:t>
            </a:r>
            <a:endParaRPr lang="ru-RU" sz="19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lvl="1" algn="just"/>
            <a:endParaRPr lang="ru-RU" sz="800" dirty="0">
              <a:solidFill>
                <a:schemeClr val="bg2">
                  <a:lumMod val="10000"/>
                </a:schemeClr>
              </a:solidFill>
            </a:endParaRPr>
          </a:p>
          <a:p>
            <a:pPr lvl="1"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priority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lines of development of the pharmaceutical company “AZT PHARMA K.B.” LLC are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22" name="Текст 46">
            <a:extLst>
              <a:ext uri="{FF2B5EF4-FFF2-40B4-BE49-F238E27FC236}">
                <a16:creationId xmlns:a16="http://schemas.microsoft.com/office/drawing/2014/main" xmlns="" id="{7D6A44C7-1109-4C16-A973-29677BCFA30A}"/>
              </a:ext>
            </a:extLst>
          </p:cNvPr>
          <p:cNvSpPr txBox="1">
            <a:spLocks/>
          </p:cNvSpPr>
          <p:nvPr/>
        </p:nvSpPr>
        <p:spPr>
          <a:xfrm>
            <a:off x="445812" y="4751169"/>
            <a:ext cx="11329200" cy="1879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    In 2018, a new combined drug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Phosphaladine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® based on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phosphazid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lamivudine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was registered. The development and all the necessary types of research were carried by the company with the involvement of State funding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lvl="1" algn="just"/>
            <a:r>
              <a:rPr lang="ru-RU" sz="1800" noProof="1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en-US" sz="1800" noProof="1">
                <a:solidFill>
                  <a:schemeClr val="bg2">
                    <a:lumMod val="10000"/>
                  </a:schemeClr>
                </a:solidFill>
              </a:rPr>
              <a:t>The drugs developed and manufactured by the company are characterized by high safety and effectiveness as compared to their competitors (NRTI group). In addition, Nikavir® and Phosphaladine® can be used (and are being used) for a number of patients who need special treatment, including people with co-infections</a:t>
            </a:r>
            <a:r>
              <a:rPr lang="ru-RU" sz="1800" noProof="1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4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1BD78AF7-395F-479C-A4BD-A00C24F9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5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BA37029-834F-46F7-865B-5A38C2CB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8" y="567549"/>
            <a:ext cx="11329200" cy="432000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Nikavir</a:t>
            </a:r>
            <a:r>
              <a:rPr lang="ru-RU" dirty="0">
                <a:latin typeface="+mn-lt"/>
              </a:rPr>
              <a:t>® </a:t>
            </a:r>
            <a:r>
              <a:rPr lang="en-US" dirty="0">
                <a:latin typeface="+mn-lt"/>
              </a:rPr>
              <a:t>tablets of</a:t>
            </a:r>
            <a:r>
              <a:rPr lang="ru-RU" dirty="0">
                <a:latin typeface="+mn-lt"/>
              </a:rPr>
              <a:t> 200 </a:t>
            </a:r>
            <a:r>
              <a:rPr lang="en-US" dirty="0">
                <a:latin typeface="+mn-lt"/>
              </a:rPr>
              <a:t>mg</a:t>
            </a:r>
            <a:r>
              <a:rPr lang="ru-RU" dirty="0">
                <a:latin typeface="+mn-lt"/>
              </a:rPr>
              <a:t>  (</a:t>
            </a:r>
            <a:r>
              <a:rPr lang="en-US" dirty="0" err="1">
                <a:solidFill>
                  <a:schemeClr val="tx1"/>
                </a:solidFill>
              </a:rPr>
              <a:t>Ph</a:t>
            </a:r>
            <a:r>
              <a:rPr lang="en-US" dirty="0" err="1">
                <a:latin typeface="+mn-lt"/>
              </a:rPr>
              <a:t>AZT</a:t>
            </a:r>
            <a:r>
              <a:rPr lang="ru-RU" dirty="0">
                <a:latin typeface="+mn-lt"/>
              </a:rPr>
              <a:t>)</a:t>
            </a:r>
          </a:p>
        </p:txBody>
      </p:sp>
      <p:sp>
        <p:nvSpPr>
          <p:cNvPr id="5" name="Текст 46">
            <a:extLst>
              <a:ext uri="{FF2B5EF4-FFF2-40B4-BE49-F238E27FC236}">
                <a16:creationId xmlns:a16="http://schemas.microsoft.com/office/drawing/2014/main" xmlns="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8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6" name="Текст 46">
            <a:extLst>
              <a:ext uri="{FF2B5EF4-FFF2-40B4-BE49-F238E27FC236}">
                <a16:creationId xmlns:a16="http://schemas.microsoft.com/office/drawing/2014/main" xmlns="" id="{724CDADA-E23A-47F8-96F5-D89502EFAA00}"/>
              </a:ext>
            </a:extLst>
          </p:cNvPr>
          <p:cNvSpPr txBox="1">
            <a:spLocks/>
          </p:cNvSpPr>
          <p:nvPr/>
        </p:nvSpPr>
        <p:spPr>
          <a:xfrm>
            <a:off x="1314114" y="1375612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E4DC0B0-3510-422C-AA21-F3808666F4E4}"/>
              </a:ext>
            </a:extLst>
          </p:cNvPr>
          <p:cNvSpPr txBox="1">
            <a:spLocks/>
          </p:cNvSpPr>
          <p:nvPr/>
        </p:nvSpPr>
        <p:spPr>
          <a:xfrm>
            <a:off x="6284105" y="1512091"/>
            <a:ext cx="5699909" cy="49250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just">
              <a:spcBef>
                <a:spcPts val="0"/>
              </a:spcBef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Children aged 3 to 18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Low level of cytotoxicity of the drug.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  <a:p>
            <a:pPr marL="45720" algn="just">
              <a:lnSpc>
                <a:spcPct val="110000"/>
              </a:lnSpc>
              <a:spcBef>
                <a:spcPts val="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45720" algn="just">
              <a:spcBef>
                <a:spcPts val="0"/>
              </a:spcBef>
            </a:pPr>
            <a:r>
              <a:rPr lang="en-US" b="1" kern="0" dirty="0">
                <a:solidFill>
                  <a:schemeClr val="tx1"/>
                </a:solidFill>
              </a:rPr>
              <a:t>Pregnant women</a:t>
            </a:r>
            <a:r>
              <a:rPr lang="ru-RU" kern="0" dirty="0">
                <a:solidFill>
                  <a:schemeClr val="tx1"/>
                </a:solidFill>
              </a:rPr>
              <a:t>. </a:t>
            </a:r>
            <a:r>
              <a:rPr lang="en-US" i="1" kern="0" dirty="0">
                <a:solidFill>
                  <a:schemeClr val="tx1"/>
                </a:solidFill>
              </a:rPr>
              <a:t>The safest drug for the fetus capable of crossing the </a:t>
            </a:r>
            <a:r>
              <a:rPr lang="en-US" i="1" kern="0" dirty="0" err="1">
                <a:solidFill>
                  <a:schemeClr val="tx1"/>
                </a:solidFill>
              </a:rPr>
              <a:t>hematoplacental</a:t>
            </a:r>
            <a:r>
              <a:rPr lang="en-US" i="1" kern="0" dirty="0">
                <a:solidFill>
                  <a:schemeClr val="tx1"/>
                </a:solidFill>
              </a:rPr>
              <a:t> barrier</a:t>
            </a:r>
            <a:r>
              <a:rPr lang="ru-RU" i="1" kern="0" dirty="0">
                <a:solidFill>
                  <a:schemeClr val="tx1"/>
                </a:solidFill>
              </a:rPr>
              <a:t>.</a:t>
            </a:r>
          </a:p>
          <a:p>
            <a:pPr marL="45720" algn="just">
              <a:spcBef>
                <a:spcPts val="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45720" algn="just">
              <a:spcBef>
                <a:spcPts val="0"/>
              </a:spcBef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Patients with combined pathology requiring a reduction in the standard dosage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marL="38862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HIV infection with anemia, </a:t>
            </a:r>
            <a:r>
              <a:rPr lang="en-US" i="1" dirty="0" err="1">
                <a:solidFill>
                  <a:schemeClr val="bg2">
                    <a:lumMod val="10000"/>
                  </a:schemeClr>
                </a:solidFill>
              </a:rPr>
              <a:t>erythropenia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 and </a:t>
            </a:r>
            <a:r>
              <a:rPr lang="en-US" i="1" dirty="0" err="1">
                <a:solidFill>
                  <a:schemeClr val="bg2">
                    <a:lumMod val="10000"/>
                  </a:schemeClr>
                </a:solidFill>
              </a:rPr>
              <a:t>granulocytopenia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 marL="38862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HIV infection with cirrhosis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; </a:t>
            </a:r>
          </a:p>
          <a:p>
            <a:pPr marL="38862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HIV infection with kidney disease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45720" algn="just">
              <a:spcBef>
                <a:spcPts val="0"/>
              </a:spcBef>
            </a:pP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  <a:p>
            <a:pPr marL="45720" algn="just">
              <a:spcBef>
                <a:spcPts val="0"/>
              </a:spcBef>
            </a:pP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Postexposure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prevention of professional contamination to HIV infection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To prevent the development of HIV among the medical staff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  <a:p>
            <a:pPr marL="45720">
              <a:lnSpc>
                <a:spcPct val="110000"/>
              </a:lnSpc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C71052-A18E-D84C-B731-3653C1DCC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98" y="2187468"/>
            <a:ext cx="4896580" cy="19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8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BA37029-834F-46F7-865B-5A38C2CB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1" y="542910"/>
            <a:ext cx="11329200" cy="432000"/>
          </a:xfrm>
        </p:spPr>
        <p:txBody>
          <a:bodyPr/>
          <a:lstStyle/>
          <a:p>
            <a:r>
              <a:rPr lang="en-US" dirty="0"/>
              <a:t>Nikavir </a:t>
            </a:r>
            <a:r>
              <a:rPr lang="ru-RU" dirty="0">
                <a:latin typeface="+mn-lt"/>
              </a:rPr>
              <a:t>® </a:t>
            </a:r>
            <a:r>
              <a:rPr lang="en-US" dirty="0">
                <a:latin typeface="+mn-lt"/>
              </a:rPr>
              <a:t>tablets of</a:t>
            </a:r>
            <a:r>
              <a:rPr lang="ru-RU" dirty="0">
                <a:latin typeface="+mn-lt"/>
              </a:rPr>
              <a:t> 400 </a:t>
            </a:r>
            <a:r>
              <a:rPr lang="en-US" dirty="0">
                <a:latin typeface="+mn-lt"/>
              </a:rPr>
              <a:t>mg</a:t>
            </a:r>
            <a:r>
              <a:rPr lang="ru-RU" dirty="0">
                <a:latin typeface="+mn-lt"/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Ph</a:t>
            </a:r>
            <a:r>
              <a:rPr lang="en-US" dirty="0" err="1">
                <a:latin typeface="+mn-lt"/>
              </a:rPr>
              <a:t>AZT</a:t>
            </a:r>
            <a:r>
              <a:rPr lang="ru-RU" dirty="0">
                <a:latin typeface="+mn-lt"/>
              </a:rPr>
              <a:t>)</a:t>
            </a:r>
          </a:p>
        </p:txBody>
      </p:sp>
      <p:sp>
        <p:nvSpPr>
          <p:cNvPr id="5" name="Текст 46">
            <a:extLst>
              <a:ext uri="{FF2B5EF4-FFF2-40B4-BE49-F238E27FC236}">
                <a16:creationId xmlns:a16="http://schemas.microsoft.com/office/drawing/2014/main" xmlns="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9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6" name="Текст 46">
            <a:extLst>
              <a:ext uri="{FF2B5EF4-FFF2-40B4-BE49-F238E27FC236}">
                <a16:creationId xmlns:a16="http://schemas.microsoft.com/office/drawing/2014/main" xmlns="" id="{724CDADA-E23A-47F8-96F5-D89502EFAA00}"/>
              </a:ext>
            </a:extLst>
          </p:cNvPr>
          <p:cNvSpPr txBox="1">
            <a:spLocks/>
          </p:cNvSpPr>
          <p:nvPr/>
        </p:nvSpPr>
        <p:spPr>
          <a:xfrm>
            <a:off x="2721809" y="1363764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920ECC-0AB5-478C-B948-96157302D6D0}"/>
              </a:ext>
            </a:extLst>
          </p:cNvPr>
          <p:cNvSpPr/>
          <p:nvPr/>
        </p:nvSpPr>
        <p:spPr>
          <a:xfrm>
            <a:off x="584199" y="1160399"/>
            <a:ext cx="113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039C8B-9515-4339-B1EF-51A5A4A0F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81" y="2000839"/>
            <a:ext cx="4968834" cy="2641107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E5D391E-61D2-4490-800C-FA5A9C540B66}"/>
              </a:ext>
            </a:extLst>
          </p:cNvPr>
          <p:cNvSpPr txBox="1">
            <a:spLocks/>
          </p:cNvSpPr>
          <p:nvPr/>
        </p:nvSpPr>
        <p:spPr>
          <a:xfrm>
            <a:off x="6255026" y="1547440"/>
            <a:ext cx="5658373" cy="43662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900" b="1" kern="0" dirty="0">
                <a:solidFill>
                  <a:schemeClr val="tx1"/>
                </a:solidFill>
              </a:rPr>
              <a:t>Patients older than 50 </a:t>
            </a:r>
            <a:r>
              <a:rPr lang="en-US" sz="1900" i="1" kern="0" dirty="0">
                <a:solidFill>
                  <a:schemeClr val="tx1"/>
                </a:solidFill>
              </a:rPr>
              <a:t>or those with lipid and carbohydrate metabolism disorders, patients with a risk of cardiovascular disease, kidney disease and risk of osteoporosis</a:t>
            </a:r>
            <a:r>
              <a:rPr lang="ru-RU" sz="1900" i="1" kern="0" dirty="0">
                <a:solidFill>
                  <a:schemeClr val="tx1"/>
                </a:solidFill>
              </a:rPr>
              <a:t>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900" kern="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900" b="1" kern="0" dirty="0">
                <a:solidFill>
                  <a:schemeClr val="tx1"/>
                </a:solidFill>
              </a:rPr>
              <a:t>Patients with neuro-cognitive disorders</a:t>
            </a:r>
            <a:r>
              <a:rPr lang="ru-RU" sz="1900" b="1" kern="0" dirty="0">
                <a:solidFill>
                  <a:schemeClr val="tx1"/>
                </a:solidFill>
              </a:rPr>
              <a:t>,</a:t>
            </a:r>
            <a:r>
              <a:rPr lang="ru-RU" sz="1900" kern="0" dirty="0">
                <a:solidFill>
                  <a:schemeClr val="tx1"/>
                </a:solidFill>
              </a:rPr>
              <a:t> </a:t>
            </a:r>
            <a:r>
              <a:rPr lang="en-US" sz="1900" i="1" kern="0" dirty="0">
                <a:solidFill>
                  <a:schemeClr val="tx1"/>
                </a:solidFill>
              </a:rPr>
              <a:t>who require ARVP that can penetrate the blood-brain barrier</a:t>
            </a:r>
            <a:r>
              <a:rPr lang="ru-RU" sz="1900" i="1" kern="0" dirty="0">
                <a:solidFill>
                  <a:schemeClr val="tx1"/>
                </a:solidFill>
              </a:rPr>
              <a:t>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900" kern="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900" b="1" kern="0" dirty="0">
                <a:solidFill>
                  <a:schemeClr val="tx1"/>
                </a:solidFill>
              </a:rPr>
              <a:t>Women of childbearing age of 18-49</a:t>
            </a:r>
            <a:r>
              <a:rPr lang="ru-RU" sz="1900" kern="0" dirty="0">
                <a:solidFill>
                  <a:schemeClr val="tx1"/>
                </a:solidFill>
              </a:rPr>
              <a:t>, </a:t>
            </a:r>
            <a:r>
              <a:rPr lang="en-US" sz="1900" i="1" kern="0" dirty="0">
                <a:solidFill>
                  <a:schemeClr val="tx1"/>
                </a:solidFill>
              </a:rPr>
              <a:t>including those planning a pregnancy, since the drug belongs to the regimen with a high safety profile;</a:t>
            </a:r>
            <a:r>
              <a:rPr lang="ru-RU" sz="1900" kern="0" dirty="0">
                <a:solidFill>
                  <a:schemeClr val="tx1"/>
                </a:solidFill>
              </a:rPr>
              <a:t> </a:t>
            </a:r>
            <a:r>
              <a:rPr lang="en-US" sz="1900" b="1" kern="0" dirty="0">
                <a:solidFill>
                  <a:schemeClr val="tx1"/>
                </a:solidFill>
              </a:rPr>
              <a:t>women with HIV-associated anemia</a:t>
            </a:r>
            <a:r>
              <a:rPr lang="ru-RU" sz="1900" b="1" kern="0" dirty="0">
                <a:solidFill>
                  <a:schemeClr val="tx1"/>
                </a:solidFill>
              </a:rPr>
              <a:t>, </a:t>
            </a:r>
            <a:r>
              <a:rPr lang="en-US" sz="1900" i="1" kern="0" dirty="0">
                <a:solidFill>
                  <a:schemeClr val="tx1"/>
                </a:solidFill>
              </a:rPr>
              <a:t>unless anemia and/or </a:t>
            </a:r>
            <a:r>
              <a:rPr lang="en-US" sz="1900" i="1" kern="0" dirty="0" err="1">
                <a:solidFill>
                  <a:schemeClr val="tx1"/>
                </a:solidFill>
              </a:rPr>
              <a:t>granulocytopenia</a:t>
            </a:r>
            <a:r>
              <a:rPr lang="en-US" sz="1900" i="1" kern="0" dirty="0">
                <a:solidFill>
                  <a:schemeClr val="tx1"/>
                </a:solidFill>
              </a:rPr>
              <a:t> is ≥ I degree of toxicity</a:t>
            </a:r>
            <a:r>
              <a:rPr lang="ru-RU" sz="1900" i="1" kern="0" dirty="0">
                <a:solidFill>
                  <a:schemeClr val="tx1"/>
                </a:solidFill>
              </a:rPr>
              <a:t>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900" b="1" kern="0" dirty="0">
                <a:solidFill>
                  <a:schemeClr val="tx1"/>
                </a:solidFill>
              </a:rPr>
              <a:t>Patients with intolerance or resistance </a:t>
            </a:r>
            <a:r>
              <a:rPr lang="en-US" sz="1900" i="1" kern="0" dirty="0">
                <a:solidFill>
                  <a:schemeClr val="tx1"/>
                </a:solidFill>
              </a:rPr>
              <a:t>to</a:t>
            </a:r>
            <a:r>
              <a:rPr lang="ru-RU" sz="1900" b="1" i="1" kern="0" dirty="0">
                <a:solidFill>
                  <a:schemeClr val="tx1"/>
                </a:solidFill>
              </a:rPr>
              <a:t> </a:t>
            </a:r>
            <a:r>
              <a:rPr lang="en-US" sz="1900" i="1" kern="0" dirty="0">
                <a:solidFill>
                  <a:schemeClr val="tx1"/>
                </a:solidFill>
              </a:rPr>
              <a:t>TDF, ABC, ZDV.</a:t>
            </a:r>
            <a:endParaRPr lang="ru-RU" sz="1900" i="1" kern="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900" i="1" kern="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900" kern="0" dirty="0">
              <a:solidFill>
                <a:schemeClr val="tx1"/>
              </a:solidFill>
            </a:endParaRPr>
          </a:p>
          <a:p>
            <a:pPr marL="4572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02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6">
            <a:extLst>
              <a:ext uri="{FF2B5EF4-FFF2-40B4-BE49-F238E27FC236}">
                <a16:creationId xmlns:a16="http://schemas.microsoft.com/office/drawing/2014/main" xmlns="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9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6" name="Текст 46">
            <a:extLst>
              <a:ext uri="{FF2B5EF4-FFF2-40B4-BE49-F238E27FC236}">
                <a16:creationId xmlns:a16="http://schemas.microsoft.com/office/drawing/2014/main" xmlns="" id="{724CDADA-E23A-47F8-96F5-D89502EFAA00}"/>
              </a:ext>
            </a:extLst>
          </p:cNvPr>
          <p:cNvSpPr txBox="1">
            <a:spLocks/>
          </p:cNvSpPr>
          <p:nvPr/>
        </p:nvSpPr>
        <p:spPr>
          <a:xfrm>
            <a:off x="736599" y="1329654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E2A8DEC-D1E9-4F1E-A442-F1740032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597027"/>
            <a:ext cx="11329200" cy="432000"/>
          </a:xfrm>
        </p:spPr>
        <p:txBody>
          <a:bodyPr/>
          <a:lstStyle/>
          <a:p>
            <a:r>
              <a:rPr lang="ru-RU" dirty="0"/>
              <a:t> 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Phosphaladine</a:t>
            </a:r>
            <a:r>
              <a:rPr lang="ru-RU" dirty="0">
                <a:latin typeface="+mn-lt"/>
              </a:rPr>
              <a:t>®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tablets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PhAZT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400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mg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+  3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 150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mg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pic>
        <p:nvPicPr>
          <p:cNvPr id="7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1A15260C-2453-4BDE-913C-FD76F56F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5E4D8105-E1E4-4537-B885-362B84E5DF04}"/>
              </a:ext>
            </a:extLst>
          </p:cNvPr>
          <p:cNvSpPr txBox="1">
            <a:spLocks/>
          </p:cNvSpPr>
          <p:nvPr/>
        </p:nvSpPr>
        <p:spPr>
          <a:xfrm>
            <a:off x="6244391" y="1653857"/>
            <a:ext cx="5619363" cy="46346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just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Combined drugs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are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a global trend for patient convenience that promotes better treatment adherence</a:t>
            </a:r>
            <a:r>
              <a:rPr lang="ru-R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45720" algn="just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" algn="just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Naive patients with HIV infections </a:t>
            </a:r>
            <a:r>
              <a:rPr 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leading an active lifestyle.</a:t>
            </a:r>
            <a:r>
              <a:rPr lang="ru-R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In order to reduce the viral load as quickly as possible</a:t>
            </a:r>
            <a:r>
              <a:rPr lang="ru-R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45720" algn="just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" algn="just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Patients with diseases of the cardiovascular system, metabolic disorders and neurocognitive disorders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In order to prevent complications in somatic pathology</a:t>
            </a:r>
            <a:r>
              <a:rPr lang="ru-R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.  </a:t>
            </a:r>
          </a:p>
          <a:p>
            <a:pPr marL="45720" algn="just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" algn="just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Patients with HIV and tuberculosis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In order to assist in the selection of anti-TB regimens</a:t>
            </a:r>
            <a:r>
              <a:rPr lang="ru-R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8290AD6-3645-1D4A-9BFF-C6DDC03CC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99" y="1981058"/>
            <a:ext cx="4723894" cy="277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9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6">
            <a:extLst>
              <a:ext uri="{FF2B5EF4-FFF2-40B4-BE49-F238E27FC236}">
                <a16:creationId xmlns:a16="http://schemas.microsoft.com/office/drawing/2014/main" xmlns="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9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6" name="Текст 46">
            <a:extLst>
              <a:ext uri="{FF2B5EF4-FFF2-40B4-BE49-F238E27FC236}">
                <a16:creationId xmlns:a16="http://schemas.microsoft.com/office/drawing/2014/main" xmlns="" id="{724CDADA-E23A-47F8-96F5-D89502EFAA00}"/>
              </a:ext>
            </a:extLst>
          </p:cNvPr>
          <p:cNvSpPr txBox="1">
            <a:spLocks/>
          </p:cNvSpPr>
          <p:nvPr/>
        </p:nvSpPr>
        <p:spPr>
          <a:xfrm>
            <a:off x="736599" y="1329654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E2A8DEC-D1E9-4F1E-A442-F1740032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597027"/>
            <a:ext cx="11329200" cy="432000"/>
          </a:xfrm>
        </p:spPr>
        <p:txBody>
          <a:bodyPr/>
          <a:lstStyle/>
          <a:p>
            <a:r>
              <a:rPr lang="ru-RU" dirty="0"/>
              <a:t> 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New original nucleoside analog reverse-transcriptase inhibitor 6HP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1A15260C-2453-4BDE-913C-FD76F56F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5E4D8105-E1E4-4537-B885-362B84E5DF04}"/>
              </a:ext>
            </a:extLst>
          </p:cNvPr>
          <p:cNvSpPr txBox="1">
            <a:spLocks/>
          </p:cNvSpPr>
          <p:nvPr/>
        </p:nvSpPr>
        <p:spPr>
          <a:xfrm>
            <a:off x="391885" y="1239758"/>
            <a:ext cx="11488439" cy="3183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43200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AZT Pharma K.B. in cooperation with LLC Prolonged medication developed new original nucleoside analog reverse-transcriptase inhibitor 6HP. Preclinical and clinical studies (phase I,II) were conducted. The results prove 6HP as the best in NRTI class and it’s possible to create a low-toxic combined drug of a single daily application on 6HP basis:   </a:t>
            </a:r>
            <a:r>
              <a:rPr lang="ru-RU" sz="2000" b="1" dirty="0">
                <a:solidFill>
                  <a:schemeClr val="tx1"/>
                </a:solidFill>
              </a:rPr>
              <a:t>6НР+</a:t>
            </a:r>
            <a:r>
              <a:rPr lang="en-US" sz="2000" b="1" dirty="0">
                <a:solidFill>
                  <a:schemeClr val="tx1"/>
                </a:solidFill>
              </a:rPr>
              <a:t>FTC/3TC</a:t>
            </a:r>
            <a:endParaRPr lang="ru-RU" sz="2000" b="1" dirty="0">
              <a:solidFill>
                <a:schemeClr val="tx1"/>
              </a:solidFill>
            </a:endParaRPr>
          </a:p>
          <a:p>
            <a:pPr marL="45720" indent="432000"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marL="45720" lvl="0" indent="43200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It will beat for tolerability all of the known combined drugs of nucleoside bases – </a:t>
            </a:r>
            <a:r>
              <a:rPr lang="en-US" sz="2000" dirty="0" err="1">
                <a:solidFill>
                  <a:schemeClr val="tx1"/>
                </a:solidFill>
              </a:rPr>
              <a:t>Combivir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Kivexa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Epzicom</a:t>
            </a:r>
            <a:r>
              <a:rPr lang="en-US" sz="2000" dirty="0">
                <a:solidFill>
                  <a:schemeClr val="tx1"/>
                </a:solidFill>
              </a:rPr>
              <a:t>, Truvada and </a:t>
            </a:r>
            <a:r>
              <a:rPr lang="en-US" sz="2000" dirty="0" err="1">
                <a:solidFill>
                  <a:schemeClr val="tx1"/>
                </a:solidFill>
              </a:rPr>
              <a:t>Descovy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pPr marL="45720" lvl="0" indent="43200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It can become a universal nucleoside base of ART regimens for different groups of patients (with anemia and neutropenia, renal failure, osteopenia, liver diseases, cardiovascular diseases, pregnant women, patients aged </a:t>
            </a:r>
            <a:r>
              <a:rPr lang="en-US" sz="1900" dirty="0">
                <a:solidFill>
                  <a:schemeClr val="tx1"/>
                </a:solidFill>
                <a:cs typeface="Times New Roman" panose="02020603050405020304" pitchFamily="18" charset="0"/>
              </a:rPr>
              <a:t>50 and older, etc.)</a:t>
            </a:r>
            <a:endParaRPr lang="ru-RU" sz="19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xmlns="" id="{5E3347E9-BE61-4138-B8F8-73304A635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641160"/>
              </p:ext>
            </p:extLst>
          </p:nvPr>
        </p:nvGraphicFramePr>
        <p:xfrm>
          <a:off x="1977185" y="4422786"/>
          <a:ext cx="1580682" cy="214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S ChemDraw Drawing" r:id="rId6" imgW="1371600" imgH="1892300" progId="ChemDraw.Document.6.0">
                  <p:embed/>
                </p:oleObj>
              </mc:Choice>
              <mc:Fallback>
                <p:oleObj name="CS ChemDraw Drawing" r:id="rId6" imgW="1371600" imgH="1892300" progId="ChemDraw.Document.6.0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185" y="4422786"/>
                        <a:ext cx="1580682" cy="2140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xmlns="" id="{F890C60C-AA59-4123-990B-69BEE11FB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012757"/>
              </p:ext>
            </p:extLst>
          </p:nvPr>
        </p:nvGraphicFramePr>
        <p:xfrm>
          <a:off x="3847430" y="4469197"/>
          <a:ext cx="2272674" cy="158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S ChemDraw Drawing" r:id="rId8" imgW="1854200" imgH="1295400" progId="ChemDraw.Document.6.0">
                  <p:embed/>
                </p:oleObj>
              </mc:Choice>
              <mc:Fallback>
                <p:oleObj name="CS ChemDraw Drawing" r:id="rId8" imgW="1854200" imgH="1295400" progId="ChemDraw.Document.6.0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430" y="4469197"/>
                        <a:ext cx="2272674" cy="1589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963E983F-D740-4D4D-B2D3-6367D2B86531}"/>
              </a:ext>
            </a:extLst>
          </p:cNvPr>
          <p:cNvCxnSpPr/>
          <p:nvPr/>
        </p:nvCxnSpPr>
        <p:spPr>
          <a:xfrm>
            <a:off x="3271366" y="5339085"/>
            <a:ext cx="648072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846867FB-0BDE-4A3B-B7DD-138F4EBB7274}"/>
              </a:ext>
            </a:extLst>
          </p:cNvPr>
          <p:cNvCxnSpPr/>
          <p:nvPr/>
        </p:nvCxnSpPr>
        <p:spPr>
          <a:xfrm>
            <a:off x="6367710" y="5339085"/>
            <a:ext cx="648072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xmlns="" id="{FC91EFEB-A15A-4F9E-ABA2-9635C8905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165908"/>
              </p:ext>
            </p:extLst>
          </p:nvPr>
        </p:nvGraphicFramePr>
        <p:xfrm>
          <a:off x="7231806" y="4190774"/>
          <a:ext cx="2589212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S ChemDraw Drawing" r:id="rId10" imgW="1752600" imgH="1282700" progId="ChemDraw.Document.6.0">
                  <p:embed/>
                </p:oleObj>
              </mc:Choice>
              <mc:Fallback>
                <p:oleObj name="CS ChemDraw Drawing" r:id="rId10" imgW="1752600" imgH="1282700" progId="ChemDraw.Document.6.0">
                  <p:embed/>
                  <p:pic>
                    <p:nvPicPr>
                      <p:cNvPr id="15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806" y="4190774"/>
                        <a:ext cx="2589212" cy="1884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4">
            <a:extLst>
              <a:ext uri="{FF2B5EF4-FFF2-40B4-BE49-F238E27FC236}">
                <a16:creationId xmlns:a16="http://schemas.microsoft.com/office/drawing/2014/main" xmlns="" id="{94DB06DC-BAE0-457E-9734-1E81CC9F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238" y="6059165"/>
            <a:ext cx="7701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1600" b="1" dirty="0">
                <a:latin typeface="Arial" pitchFamily="34" charset="0"/>
              </a:rPr>
              <a:t>AZT                                    </a:t>
            </a:r>
            <a:r>
              <a:rPr lang="en-US" altLang="ru-RU" sz="1600" b="1" dirty="0" err="1">
                <a:latin typeface="Arial" pitchFamily="34" charset="0"/>
              </a:rPr>
              <a:t>Phozphazid</a:t>
            </a:r>
            <a:r>
              <a:rPr lang="en-US" altLang="ru-RU" sz="1600" b="1" dirty="0">
                <a:latin typeface="Arial" pitchFamily="34" charset="0"/>
              </a:rPr>
              <a:t>                 </a:t>
            </a:r>
            <a:r>
              <a:rPr lang="ru-RU" altLang="ru-RU" sz="1600" b="1" dirty="0">
                <a:latin typeface="Arial" pitchFamily="34" charset="0"/>
              </a:rPr>
              <a:t>  </a:t>
            </a:r>
            <a:r>
              <a:rPr lang="en-US" altLang="ru-RU" sz="1600" b="1" dirty="0">
                <a:latin typeface="Arial" pitchFamily="34" charset="0"/>
              </a:rPr>
              <a:t>                                </a:t>
            </a:r>
            <a:r>
              <a:rPr lang="en-US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6HP</a:t>
            </a:r>
            <a:endParaRPr lang="ru-RU" altLang="ru-RU" sz="16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7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6">
            <a:extLst>
              <a:ext uri="{FF2B5EF4-FFF2-40B4-BE49-F238E27FC236}">
                <a16:creationId xmlns:a16="http://schemas.microsoft.com/office/drawing/2014/main" xmlns="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9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E2A8DEC-D1E9-4F1E-A442-F1740032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00" y="548125"/>
            <a:ext cx="11329200" cy="449606"/>
          </a:xfrm>
        </p:spPr>
        <p:txBody>
          <a:bodyPr/>
          <a:lstStyle/>
          <a:p>
            <a:r>
              <a:rPr lang="ru-RU" dirty="0"/>
              <a:t> </a:t>
            </a:r>
            <a:r>
              <a:rPr lang="en-US" dirty="0">
                <a:solidFill>
                  <a:schemeClr val="tx1"/>
                </a:solidFill>
              </a:rPr>
              <a:t>Pharmacokinetics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1A15260C-2453-4BDE-913C-FD76F56F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xmlns="" id="{10AEE439-0DC3-41D3-85D7-A19C828E0332}"/>
              </a:ext>
            </a:extLst>
          </p:cNvPr>
          <p:cNvSpPr txBox="1">
            <a:spLocks/>
          </p:cNvSpPr>
          <p:nvPr/>
        </p:nvSpPr>
        <p:spPr>
          <a:xfrm>
            <a:off x="2033319" y="1329706"/>
            <a:ext cx="7170821" cy="7204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"/>
            <a:r>
              <a:rPr lang="en-US" sz="2000" dirty="0">
                <a:solidFill>
                  <a:schemeClr val="tx1"/>
                </a:solidFill>
                <a:latin typeface="+mn-lt"/>
              </a:rPr>
              <a:t>The concentration of AZT in blood plasma after oral administration of zidovudine (3 x 200 mg),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phosphazid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(2 x 400 mg), 6HP (1000 mg)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xmlns="" id="{7E774947-0E54-4320-B186-FF73FA67DD05}"/>
              </a:ext>
            </a:extLst>
          </p:cNvPr>
          <p:cNvSpPr txBox="1">
            <a:spLocks/>
          </p:cNvSpPr>
          <p:nvPr/>
        </p:nvSpPr>
        <p:spPr>
          <a:xfrm>
            <a:off x="1378775" y="5184014"/>
            <a:ext cx="9370882" cy="12010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32000" algn="just"/>
            <a:r>
              <a:rPr lang="en-US" sz="2000" b="0" dirty="0">
                <a:latin typeface="+mn-lt"/>
              </a:rPr>
              <a:t>The significant difference in peak concentrations of AZT explains lower toxicity of </a:t>
            </a:r>
            <a:r>
              <a:rPr lang="en-US" sz="2000" b="0" dirty="0" err="1">
                <a:latin typeface="+mn-lt"/>
              </a:rPr>
              <a:t>Phosphazid</a:t>
            </a:r>
            <a:r>
              <a:rPr lang="en-US" sz="2000" b="0" dirty="0">
                <a:latin typeface="+mn-lt"/>
              </a:rPr>
              <a:t>. Over a 15-year period of using </a:t>
            </a:r>
            <a:r>
              <a:rPr lang="en-US" sz="2000" b="0" dirty="0" err="1">
                <a:latin typeface="+mn-lt"/>
              </a:rPr>
              <a:t>Phosphazid</a:t>
            </a:r>
            <a:r>
              <a:rPr lang="en-US" sz="2000" b="0" dirty="0">
                <a:latin typeface="+mn-lt"/>
              </a:rPr>
              <a:t>, not a single case of drug resistance was recorded. </a:t>
            </a:r>
            <a:r>
              <a:rPr lang="ru-RU" sz="2000" b="0" dirty="0">
                <a:latin typeface="+mn-lt"/>
              </a:rPr>
              <a:t> </a:t>
            </a:r>
            <a:endParaRPr lang="en-US" sz="2000" b="0" dirty="0">
              <a:latin typeface="+mn-lt"/>
            </a:endParaRPr>
          </a:p>
          <a:p>
            <a:pPr indent="432000" algn="just"/>
            <a:r>
              <a:rPr lang="ru-RU" sz="2000" b="0" dirty="0">
                <a:latin typeface="+mn-lt"/>
              </a:rPr>
              <a:t>6</a:t>
            </a:r>
            <a:r>
              <a:rPr lang="en-US" sz="2000" b="0" dirty="0">
                <a:latin typeface="+mn-lt"/>
              </a:rPr>
              <a:t>HP has even lower toxicity than </a:t>
            </a:r>
            <a:r>
              <a:rPr lang="en-US" sz="2000" b="0" dirty="0" err="1">
                <a:latin typeface="+mn-lt"/>
              </a:rPr>
              <a:t>Phospazid</a:t>
            </a:r>
            <a:r>
              <a:rPr lang="en-US" sz="2000" b="0" dirty="0">
                <a:latin typeface="+mn-lt"/>
              </a:rPr>
              <a:t>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6683B79-3179-4483-9847-755A0113DE73}"/>
              </a:ext>
            </a:extLst>
          </p:cNvPr>
          <p:cNvGrpSpPr/>
          <p:nvPr/>
        </p:nvGrpSpPr>
        <p:grpSpPr>
          <a:xfrm>
            <a:off x="1784317" y="2212852"/>
            <a:ext cx="7809801" cy="3051932"/>
            <a:chOff x="1244726" y="2356502"/>
            <a:chExt cx="6763917" cy="3528392"/>
          </a:xfrm>
        </p:grpSpPr>
        <p:graphicFrame>
          <p:nvGraphicFramePr>
            <p:cNvPr id="14" name="Диаграмма 13">
              <a:extLst>
                <a:ext uri="{FF2B5EF4-FFF2-40B4-BE49-F238E27FC236}">
                  <a16:creationId xmlns:a16="http://schemas.microsoft.com/office/drawing/2014/main" xmlns="" id="{5DF878CD-F608-452B-ADBD-A06B134DBC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5408034"/>
                </p:ext>
              </p:extLst>
            </p:nvPr>
          </p:nvGraphicFramePr>
          <p:xfrm>
            <a:off x="1244726" y="2356502"/>
            <a:ext cx="6763917" cy="35283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3F013F44-4D77-440E-8560-250DEBBE21AF}"/>
                </a:ext>
              </a:extLst>
            </p:cNvPr>
            <p:cNvCxnSpPr/>
            <p:nvPr/>
          </p:nvCxnSpPr>
          <p:spPr>
            <a:xfrm>
              <a:off x="2189184" y="5095103"/>
              <a:ext cx="5579612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3EA266F9-A641-4E84-A705-A71FC8B009A9}"/>
                </a:ext>
              </a:extLst>
            </p:cNvPr>
            <p:cNvCxnSpPr/>
            <p:nvPr/>
          </p:nvCxnSpPr>
          <p:spPr>
            <a:xfrm>
              <a:off x="2104974" y="4380191"/>
              <a:ext cx="5537342" cy="1623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6101CB2-2C6E-40DC-BFB8-FB78131D5FC7}"/>
              </a:ext>
            </a:extLst>
          </p:cNvPr>
          <p:cNvSpPr/>
          <p:nvPr/>
        </p:nvSpPr>
        <p:spPr>
          <a:xfrm>
            <a:off x="2745799" y="2367811"/>
            <a:ext cx="6636834" cy="1595459"/>
          </a:xfrm>
          <a:prstGeom prst="rect">
            <a:avLst/>
          </a:prstGeom>
          <a:solidFill>
            <a:srgbClr val="E88896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69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6">
            <a:extLst>
              <a:ext uri="{FF2B5EF4-FFF2-40B4-BE49-F238E27FC236}">
                <a16:creationId xmlns:a16="http://schemas.microsoft.com/office/drawing/2014/main" xmlns="" id="{C23BD48A-9579-4BA3-8DFD-BC280B999B90}"/>
              </a:ext>
            </a:extLst>
          </p:cNvPr>
          <p:cNvSpPr txBox="1">
            <a:spLocks/>
          </p:cNvSpPr>
          <p:nvPr/>
        </p:nvSpPr>
        <p:spPr>
          <a:xfrm>
            <a:off x="584199" y="1160399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6" name="Текст 46">
            <a:extLst>
              <a:ext uri="{FF2B5EF4-FFF2-40B4-BE49-F238E27FC236}">
                <a16:creationId xmlns:a16="http://schemas.microsoft.com/office/drawing/2014/main" xmlns="" id="{724CDADA-E23A-47F8-96F5-D89502EFAA00}"/>
              </a:ext>
            </a:extLst>
          </p:cNvPr>
          <p:cNvSpPr txBox="1">
            <a:spLocks/>
          </p:cNvSpPr>
          <p:nvPr/>
        </p:nvSpPr>
        <p:spPr>
          <a:xfrm>
            <a:off x="736599" y="1329654"/>
            <a:ext cx="5211012" cy="4321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E2A8DEC-D1E9-4F1E-A442-F1740032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07" y="568033"/>
            <a:ext cx="11329200" cy="432000"/>
          </a:xfrm>
        </p:spPr>
        <p:txBody>
          <a:bodyPr/>
          <a:lstStyle/>
          <a:p>
            <a:r>
              <a:rPr lang="en-US" dirty="0"/>
              <a:t>Competitive benchmarking analysis with NRTIs</a:t>
            </a:r>
            <a:endParaRPr lang="ru-RU" dirty="0">
              <a:latin typeface="+mn-lt"/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xmlns="" id="{8473D0B8-13A4-4E5D-A1F4-9873FAE9A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625251"/>
              </p:ext>
            </p:extLst>
          </p:nvPr>
        </p:nvGraphicFramePr>
        <p:xfrm>
          <a:off x="584199" y="1160399"/>
          <a:ext cx="11103482" cy="5443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3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31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5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2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5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827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1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HIV groups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9AE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Abacavir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9AE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Zidovudine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9AE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Tenofovir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9AE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Phosphazid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9AE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</a:rPr>
                        <a:t>6HP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9A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1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Adult patients with hepatic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lipidosis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7AC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recommended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0000">
                            <a:alpha val="65000"/>
                            <a:lumMod val="92000"/>
                          </a:srgbClr>
                        </a:gs>
                        <a:gs pos="100000">
                          <a:srgbClr val="9DB1C3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with caution)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recommended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0000">
                            <a:alpha val="65000"/>
                            <a:lumMod val="92000"/>
                          </a:srgbClr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1000"/>
                          </a:srgbClr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88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Adult patients with signs of suppression of blood formation (anemia, neutropenia)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7AC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recommended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0000">
                            <a:alpha val="65000"/>
                            <a:lumMod val="92000"/>
                          </a:srgbClr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applicable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/>
                        </a:gs>
                        <a:gs pos="100000">
                          <a:srgbClr val="9DB1C3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with caution)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with caution)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>
                            <a:alpha val="65000"/>
                          </a:srgbClr>
                        </a:gs>
                        <a:gs pos="100000">
                          <a:srgbClr val="9DB1C3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2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Adult patients with kidney failure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Fanconi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syndrome)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7AC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recommended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0000">
                            <a:alpha val="65000"/>
                            <a:lumMod val="92000"/>
                          </a:srgbClr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0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Adult patients with reduced bone density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7AC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recommended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0000">
                            <a:alpha val="65000"/>
                            <a:lumMod val="92000"/>
                          </a:srgbClr>
                        </a:gs>
                        <a:gs pos="100000">
                          <a:srgbClr val="9DB1C3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0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Adult patients with myalgia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7AC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recommended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0000">
                            <a:alpha val="65000"/>
                            <a:lumMod val="92000"/>
                          </a:srgbClr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applicable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n/a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chemeClr val="bg1">
                            <a:lumMod val="75000"/>
                          </a:schemeClr>
                        </a:gs>
                        <a:gs pos="100000">
                          <a:schemeClr val="accent1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n/a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chemeClr val="bg1">
                            <a:lumMod val="75000"/>
                          </a:schemeClr>
                        </a:gs>
                        <a:gs pos="100000">
                          <a:schemeClr val="accent1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58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Adult patients with viral hepatitis (HBV, HCV)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7AC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with caution)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recommended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cannot be used with ribavirin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0000">
                            <a:alpha val="65000"/>
                            <a:lumMod val="92000"/>
                          </a:srgbClr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9DB1C3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effectLst/>
                        </a:rPr>
                        <a:t> be used with ribavirin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effectLst/>
                        </a:rPr>
                        <a:t> be used with ribavirin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99AEBF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8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Adult TB patients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7AC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with caution)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9DB1C3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28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Pregnant women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7AC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with caution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recommended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0000">
                            <a:alpha val="65000"/>
                            <a:lumMod val="92000"/>
                          </a:srgbClr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99AEBF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60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Children aged 3 to 18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7AC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with caution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recommended under 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0000">
                            <a:alpha val="65000"/>
                            <a:lumMod val="92000"/>
                          </a:srgbClr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9DB1C2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26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Adult patients with central nervous system impairment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solidFill>
                      <a:srgbClr val="97AC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used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FFFF00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/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C0C0C0"/>
                        </a:gs>
                        <a:gs pos="100000">
                          <a:schemeClr val="accent1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9DB1C3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preferable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36085" marR="36085" marT="0" marB="0" anchor="ctr">
                    <a:gradFill>
                      <a:gsLst>
                        <a:gs pos="18000">
                          <a:srgbClr val="51ED49">
                            <a:alpha val="65000"/>
                          </a:srgbClr>
                        </a:gs>
                        <a:gs pos="100000">
                          <a:srgbClr val="A1B4C4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8" name="Picture 2" descr="\\base\working\BogdanB\Рабочий стол\Лого_прозр_R.png">
            <a:extLst>
              <a:ext uri="{FF2B5EF4-FFF2-40B4-BE49-F238E27FC236}">
                <a16:creationId xmlns:a16="http://schemas.microsoft.com/office/drawing/2014/main" xmlns="" id="{B7983CDD-D736-48F1-BEE0-ABA2321E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20528"/>
            <a:ext cx="579177" cy="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09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478262_TF66835393" id="{65F58A1D-EB05-44CB-9085-FD2B20E62064}" vid="{D25AC99C-4738-49CA-8EF6-285053D22B2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CFEE3-59F5-490C-AC74-047FF9F6A8F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(синие сферы)</Template>
  <TotalTime>0</TotalTime>
  <Words>1227</Words>
  <Application>Microsoft Office PowerPoint</Application>
  <PresentationFormat>Произвольный</PresentationFormat>
  <Paragraphs>170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CS ChemDraw Drawing</vt:lpstr>
      <vt:lpstr>Презентация PowerPoint</vt:lpstr>
      <vt:lpstr>    About us</vt:lpstr>
      <vt:lpstr>Презентация PowerPoint</vt:lpstr>
      <vt:lpstr>Nikavir® tablets of 200 mg  (PhAZT)</vt:lpstr>
      <vt:lpstr>Nikavir ® tablets of 400 mg (PhAZT)</vt:lpstr>
      <vt:lpstr>  Phosphaladine® tablets (PhAZT 400 mg +  3TС 150 mg)</vt:lpstr>
      <vt:lpstr>  New original nucleoside analog reverse-transcriptase inhibitor 6HP</vt:lpstr>
      <vt:lpstr> Pharmacokinetics</vt:lpstr>
      <vt:lpstr>Competitive benchmarking analysis with NRTIs</vt:lpstr>
      <vt:lpstr>License, photos, links</vt:lpstr>
      <vt:lpstr>THANK  YOU FOR 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2019-10-23T13:36:00Z</dcterms:created>
  <dcterms:modified xsi:type="dcterms:W3CDTF">2020-08-05T12:27:49Z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