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3" r:id="rId5"/>
    <p:sldId id="287" r:id="rId6"/>
    <p:sldId id="296" r:id="rId7"/>
    <p:sldId id="298" r:id="rId8"/>
    <p:sldId id="299" r:id="rId9"/>
    <p:sldId id="292" r:id="rId10"/>
    <p:sldId id="297" r:id="rId11"/>
    <p:sldId id="293" r:id="rId12"/>
    <p:sldId id="294" r:id="rId13"/>
    <p:sldId id="280" r:id="rId14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8BF927"/>
    <a:srgbClr val="FFFF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5794" autoAdjust="0"/>
  </p:normalViewPr>
  <p:slideViewPr>
    <p:cSldViewPr snapToGrid="0">
      <p:cViewPr>
        <p:scale>
          <a:sx n="81" d="100"/>
          <a:sy n="81" d="100"/>
        </p:scale>
        <p:origin x="-8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ZDV</c:v>
                </c:pt>
              </c:strCache>
            </c:strRef>
          </c:tx>
          <c:xVal>
            <c:numRef>
              <c:f>Лист1!$A$4:$A$30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9.5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  <c:pt idx="18">
                  <c:v>14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</c:numCache>
            </c:numRef>
          </c:xVal>
          <c:yVal>
            <c:numRef>
              <c:f>Лист1!$B$4:$B$30</c:f>
              <c:numCache>
                <c:formatCode>General</c:formatCode>
                <c:ptCount val="27"/>
                <c:pt idx="0">
                  <c:v>0</c:v>
                </c:pt>
                <c:pt idx="1">
                  <c:v>520</c:v>
                </c:pt>
                <c:pt idx="2">
                  <c:v>550</c:v>
                </c:pt>
                <c:pt idx="3">
                  <c:v>375</c:v>
                </c:pt>
                <c:pt idx="4">
                  <c:v>235</c:v>
                </c:pt>
                <c:pt idx="5">
                  <c:v>115</c:v>
                </c:pt>
                <c:pt idx="6">
                  <c:v>60</c:v>
                </c:pt>
                <c:pt idx="7">
                  <c:v>34</c:v>
                </c:pt>
                <c:pt idx="8">
                  <c:v>10</c:v>
                </c:pt>
                <c:pt idx="9">
                  <c:v>6</c:v>
                </c:pt>
                <c:pt idx="10">
                  <c:v>1</c:v>
                </c:pt>
                <c:pt idx="11">
                  <c:v>425</c:v>
                </c:pt>
                <c:pt idx="12">
                  <c:v>400</c:v>
                </c:pt>
                <c:pt idx="13">
                  <c:v>250</c:v>
                </c:pt>
                <c:pt idx="14">
                  <c:v>98</c:v>
                </c:pt>
                <c:pt idx="15">
                  <c:v>55</c:v>
                </c:pt>
                <c:pt idx="17">
                  <c:v>30</c:v>
                </c:pt>
                <c:pt idx="18">
                  <c:v>20</c:v>
                </c:pt>
                <c:pt idx="19">
                  <c:v>2</c:v>
                </c:pt>
                <c:pt idx="20">
                  <c:v>307</c:v>
                </c:pt>
                <c:pt idx="21">
                  <c:v>235</c:v>
                </c:pt>
                <c:pt idx="22">
                  <c:v>140</c:v>
                </c:pt>
                <c:pt idx="23">
                  <c:v>65</c:v>
                </c:pt>
                <c:pt idx="24">
                  <c:v>50</c:v>
                </c:pt>
                <c:pt idx="25">
                  <c:v>25</c:v>
                </c:pt>
                <c:pt idx="26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2B-4A3E-9CCD-F0D173E52D0D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ФАЗТ</c:v>
                </c:pt>
              </c:strCache>
            </c:strRef>
          </c:tx>
          <c:xVal>
            <c:numRef>
              <c:f>Лист1!$A$4:$A$30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9.5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  <c:pt idx="18">
                  <c:v>14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</c:numCache>
            </c:numRef>
          </c:xVal>
          <c:yVal>
            <c:numRef>
              <c:f>Лист1!$C$4:$C$30</c:f>
              <c:numCache>
                <c:formatCode>General</c:formatCode>
                <c:ptCount val="27"/>
                <c:pt idx="0">
                  <c:v>0</c:v>
                </c:pt>
                <c:pt idx="1">
                  <c:v>37</c:v>
                </c:pt>
                <c:pt idx="2">
                  <c:v>75</c:v>
                </c:pt>
                <c:pt idx="3">
                  <c:v>92</c:v>
                </c:pt>
                <c:pt idx="4">
                  <c:v>130</c:v>
                </c:pt>
                <c:pt idx="5">
                  <c:v>80</c:v>
                </c:pt>
                <c:pt idx="6">
                  <c:v>90</c:v>
                </c:pt>
                <c:pt idx="8">
                  <c:v>70</c:v>
                </c:pt>
                <c:pt idx="15">
                  <c:v>20</c:v>
                </c:pt>
                <c:pt idx="16">
                  <c:v>35</c:v>
                </c:pt>
                <c:pt idx="17">
                  <c:v>75</c:v>
                </c:pt>
                <c:pt idx="18">
                  <c:v>130</c:v>
                </c:pt>
                <c:pt idx="19">
                  <c:v>87</c:v>
                </c:pt>
                <c:pt idx="21">
                  <c:v>70</c:v>
                </c:pt>
                <c:pt idx="26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D2B-4A3E-9CCD-F0D173E52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29408"/>
        <c:axId val="121732096"/>
      </c:scatterChart>
      <c:valAx>
        <c:axId val="12172940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время, 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732096"/>
        <c:crosses val="autoZero"/>
        <c:crossBetween val="midCat"/>
        <c:majorUnit val="2"/>
      </c:valAx>
      <c:valAx>
        <c:axId val="121732096"/>
        <c:scaling>
          <c:orientation val="minMax"/>
          <c:max val="6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ЗТ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плазме крови, нг/мл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729408"/>
        <c:crosses val="autoZero"/>
        <c:crossBetween val="midCat"/>
        <c:maj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125974346825667"/>
          <c:y val="0.10064119539482481"/>
          <c:w val="0.13723286210084315"/>
          <c:h val="0.11848721061431178"/>
        </c:manualLayout>
      </c:layout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span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t>05.08.2020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711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47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305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68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999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786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289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789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xmlns="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xmlns="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xmlns="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xmlns="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xmlns="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xmlns="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xmlns="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xmlns="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xmlns="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xmlns="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xmlns="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xmlns="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xmlns="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xmlns="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xmlns="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xmlns="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xmlns="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xmlns="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xmlns="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xmlns="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xmlns="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xmlns="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xmlns="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xmlns="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xmlns="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xmlns="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xmlns="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xmlns="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xmlns="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xmlns="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xmlns="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xmlns="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xmlns="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xmlns="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xmlns="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xmlns="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xmlns="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xmlns="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xmlns="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xmlns="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xmlns="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xmlns="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xmlns="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xmlns="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xmlns="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xmlns="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xmlns="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xmlns="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6A1531-AFDD-41AA-977B-C253E47ADA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621" r="21621"/>
          <a:stretch>
            <a:fillRect/>
          </a:stretch>
        </p:blipFill>
        <p:spPr>
          <a:xfrm rot="20381716">
            <a:off x="1144871" y="839453"/>
            <a:ext cx="5055748" cy="5189423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421" y="2602544"/>
            <a:ext cx="5173579" cy="2872037"/>
          </a:xfrm>
        </p:spPr>
        <p:txBody>
          <a:bodyPr rtlCol="0"/>
          <a:lstStyle/>
          <a:p>
            <a:pPr algn="ctr" rtl="0"/>
            <a:r>
              <a:rPr lang="ru-RU" sz="3200" dirty="0"/>
              <a:t>Презентация компании</a:t>
            </a:r>
          </a:p>
          <a:p>
            <a:pPr algn="ctr" rtl="0"/>
            <a:r>
              <a:rPr lang="ru-RU" sz="3200" noProof="1"/>
              <a:t>ООО «азт фарма к.б.»</a:t>
            </a:r>
          </a:p>
          <a:p>
            <a:pPr rtl="0"/>
            <a:endParaRPr lang="ru-RU" dirty="0"/>
          </a:p>
        </p:txBody>
      </p:sp>
      <p:sp>
        <p:nvSpPr>
          <p:cNvPr id="7" name="Овал 6" descr="Логотип Backdrop">
            <a:extLst>
              <a:ext uri="{FF2B5EF4-FFF2-40B4-BE49-F238E27FC236}">
                <a16:creationId xmlns:a16="http://schemas.microsoft.com/office/drawing/2014/main" xmlns="" id="{DAE98AA7-EEC8-4349-B75F-8C7B0A80C3F3}"/>
              </a:ext>
            </a:extLst>
          </p:cNvPr>
          <p:cNvSpPr/>
          <p:nvPr/>
        </p:nvSpPr>
        <p:spPr>
          <a:xfrm>
            <a:off x="5728536" y="425917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E37A5880-1144-42A2-9717-DB69DD02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76" y="4618807"/>
            <a:ext cx="1080120" cy="17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11" name="Текст 46">
            <a:extLst>
              <a:ext uri="{FF2B5EF4-FFF2-40B4-BE49-F238E27FC236}">
                <a16:creationId xmlns:a16="http://schemas.microsoft.com/office/drawing/2014/main" xmlns="" id="{C4791B74-6F22-4575-B774-B3B4CE67BFB5}"/>
              </a:ext>
            </a:extLst>
          </p:cNvPr>
          <p:cNvSpPr txBox="1">
            <a:spLocks/>
          </p:cNvSpPr>
          <p:nvPr/>
        </p:nvSpPr>
        <p:spPr>
          <a:xfrm>
            <a:off x="210025" y="6002215"/>
            <a:ext cx="5686683" cy="726831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ООО </a:t>
            </a:r>
            <a:r>
              <a:rPr lang="ru-RU" sz="3200" b="1" dirty="0">
                <a:solidFill>
                  <a:schemeClr val="bg1"/>
                </a:solidFill>
              </a:rPr>
              <a:t>«АЗТ ФАРМА К.Б</a:t>
            </a:r>
            <a:r>
              <a:rPr lang="ru-RU" sz="3200" b="1" dirty="0" smtClean="0">
                <a:solidFill>
                  <a:schemeClr val="bg1"/>
                </a:solidFill>
              </a:rPr>
              <a:t>.»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1450C112-2EB4-4D8A-B3F5-02B79221F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00" y="1157591"/>
            <a:ext cx="11329200" cy="5011048"/>
          </a:xfrm>
        </p:spPr>
        <p:txBody>
          <a:bodyPr rtlCol="0"/>
          <a:lstStyle/>
          <a:p>
            <a:pPr marL="252000" lvl="1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Фармацевтическая компания ООО «АЗТ ФАРМА К.Б.» - разработчик и производитель лекарственных антиретровирусных препаратов. Группа ученых во главе с академиком РАН А.А. Краевским открыла активное вещество фосфазид и доказала его эффективность при лечении и профилактике ВИЧ-инфекции. Открытие было удостоено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Государственной премии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«За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разработку стратегии получения ингибиторов вируса иммунодефицита человека и создание фосфазида – нового лекарственного препарата для лечения людей».</a:t>
            </a:r>
          </a:p>
          <a:p>
            <a:pPr marL="252000" lvl="1" indent="18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 1999 году был зарегистрирован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оригинальный препарат фосфазид под торговым наименованием Никавир</a:t>
            </a:r>
            <a:r>
              <a:rPr lang="ru-RU" sz="1800" dirty="0" smtClean="0"/>
              <a:t>®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 Препарат включен в перечень ЖНВЛП. </a:t>
            </a:r>
          </a:p>
          <a:p>
            <a:pPr marL="252000" lvl="1" indent="18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 На сегодняшний день единственным производителем оригинального российского лекарственного препарата Никавир</a:t>
            </a:r>
            <a:r>
              <a:rPr lang="ru-RU" sz="1800" dirty="0" smtClean="0"/>
              <a:t>®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для лечения ВИЧ-инфекции является ООО «АЗТ ФАРМА К.Б.», Лицензия на производство №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00201-ЛС от 09.04.2018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г.. Все стадии производственного процесса, включая химический синтез действующих веществ, осуществляются в Российской Федерации.</a:t>
            </a:r>
          </a:p>
          <a:p>
            <a:pPr marL="252000" lvl="1" indent="18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1800" dirty="0">
                <a:solidFill>
                  <a:schemeClr val="tx1"/>
                </a:solidFill>
              </a:rPr>
              <a:t>Производственная площадка находится в </a:t>
            </a:r>
            <a:r>
              <a:rPr lang="ru-RU" sz="1800" dirty="0" smtClean="0">
                <a:solidFill>
                  <a:schemeClr val="tx1"/>
                </a:solidFill>
              </a:rPr>
              <a:t>г.</a:t>
            </a:r>
            <a:r>
              <a:rPr lang="ru-RU" sz="1800" dirty="0"/>
              <a:t>  </a:t>
            </a:r>
            <a:r>
              <a:rPr lang="ru-RU" sz="1800" dirty="0" smtClean="0">
                <a:solidFill>
                  <a:schemeClr val="tx1"/>
                </a:solidFill>
              </a:rPr>
              <a:t>Москва </a:t>
            </a:r>
            <a:r>
              <a:rPr lang="ru-RU" sz="1800" dirty="0">
                <a:solidFill>
                  <a:schemeClr val="tx1"/>
                </a:solidFill>
              </a:rPr>
              <a:t>в Технопарке «СТРОГИНО», который был создан       Правительством Москвы при поддержке Минэкономразвития России в 2007 году и является единственным технопарком в Москве, в  котором реализован полный цикл поддержки проекта от идеи и до организации производства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noProof="1" smtClean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506284"/>
            <a:ext cx="10465060" cy="432000"/>
          </a:xfrm>
        </p:spPr>
        <p:txBody>
          <a:bodyPr/>
          <a:lstStyle/>
          <a:p>
            <a:r>
              <a:rPr lang="ru-RU" dirty="0"/>
              <a:t>    </a:t>
            </a:r>
            <a:r>
              <a:rPr lang="ru-RU" dirty="0" smtClean="0"/>
              <a:t>   О нас</a:t>
            </a:r>
            <a:endParaRPr lang="ru-RU" dirty="0"/>
          </a:p>
        </p:txBody>
      </p:sp>
      <p:pic>
        <p:nvPicPr>
          <p:cNvPr id="14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3BA97598-858A-4FAD-9A9A-FF14B966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4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1450C112-2EB4-4D8A-B3F5-02B79221F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00" y="1129512"/>
            <a:ext cx="11329200" cy="5011048"/>
          </a:xfrm>
        </p:spPr>
        <p:txBody>
          <a:bodyPr rtlCol="0"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5" name="Полилиния: Фигура 18">
            <a:extLst>
              <a:ext uri="{FF2B5EF4-FFF2-40B4-BE49-F238E27FC236}">
                <a16:creationId xmlns:a16="http://schemas.microsoft.com/office/drawing/2014/main" xmlns="" id="{E2ACEB4B-4FB7-47D2-94DD-2D550249D824}"/>
              </a:ext>
            </a:extLst>
          </p:cNvPr>
          <p:cNvSpPr>
            <a:spLocks noChangeAspect="1"/>
          </p:cNvSpPr>
          <p:nvPr/>
        </p:nvSpPr>
        <p:spPr>
          <a:xfrm>
            <a:off x="624338" y="1545009"/>
            <a:ext cx="2963504" cy="2834372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Полилиния: Фигура 19">
            <a:extLst>
              <a:ext uri="{FF2B5EF4-FFF2-40B4-BE49-F238E27FC236}">
                <a16:creationId xmlns:a16="http://schemas.microsoft.com/office/drawing/2014/main" xmlns="" id="{EFB939A8-1DB2-4027-B2D8-27A719A01816}"/>
              </a:ext>
            </a:extLst>
          </p:cNvPr>
          <p:cNvSpPr>
            <a:spLocks noChangeAspect="1"/>
          </p:cNvSpPr>
          <p:nvPr/>
        </p:nvSpPr>
        <p:spPr>
          <a:xfrm>
            <a:off x="4574104" y="1494083"/>
            <a:ext cx="2992422" cy="2864854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Полилиния: Фигура 20">
            <a:extLst>
              <a:ext uri="{FF2B5EF4-FFF2-40B4-BE49-F238E27FC236}">
                <a16:creationId xmlns:a16="http://schemas.microsoft.com/office/drawing/2014/main" xmlns="" id="{2BCF7952-B10E-4EE2-82FA-233723F1D337}"/>
              </a:ext>
            </a:extLst>
          </p:cNvPr>
          <p:cNvSpPr>
            <a:spLocks noChangeAspect="1"/>
          </p:cNvSpPr>
          <p:nvPr/>
        </p:nvSpPr>
        <p:spPr>
          <a:xfrm>
            <a:off x="8588943" y="1569194"/>
            <a:ext cx="2811618" cy="27897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00D14BA3-965A-4BE5-9F58-14E9B989B5A9}"/>
              </a:ext>
            </a:extLst>
          </p:cNvPr>
          <p:cNvSpPr txBox="1">
            <a:spLocks/>
          </p:cNvSpPr>
          <p:nvPr/>
        </p:nvSpPr>
        <p:spPr>
          <a:xfrm>
            <a:off x="-17733" y="1389605"/>
            <a:ext cx="4198587" cy="3226454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dirty="0"/>
              <a:t>Разработка и производство оригинальных АРВ препаратов</a:t>
            </a:r>
          </a:p>
          <a:p>
            <a:pPr>
              <a:spcBef>
                <a:spcPts val="0"/>
              </a:spcBef>
            </a:pPr>
            <a:r>
              <a:rPr lang="ru-RU" sz="1700" dirty="0"/>
              <a:t> (в т.ч. комбинированных)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AFA0C605-AF9A-4048-91CA-95971B158D24}"/>
              </a:ext>
            </a:extLst>
          </p:cNvPr>
          <p:cNvSpPr txBox="1">
            <a:spLocks/>
          </p:cNvSpPr>
          <p:nvPr/>
        </p:nvSpPr>
        <p:spPr>
          <a:xfrm>
            <a:off x="4055258" y="1296640"/>
            <a:ext cx="4110309" cy="3259739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Работа с новыми  лекарственными формами для уже существующих препаратов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E841753F-EADD-4195-AEEA-EEDE8A7217FD}"/>
              </a:ext>
            </a:extLst>
          </p:cNvPr>
          <p:cNvSpPr txBox="1">
            <a:spLocks/>
          </p:cNvSpPr>
          <p:nvPr/>
        </p:nvSpPr>
        <p:spPr>
          <a:xfrm>
            <a:off x="8011148" y="1296640"/>
            <a:ext cx="4101483" cy="3226454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dirty="0"/>
              <a:t>Исследование перспективных молекул, активных в </a:t>
            </a:r>
            <a:r>
              <a:rPr lang="ru-RU" sz="1700" dirty="0" smtClean="0"/>
              <a:t>отношении</a:t>
            </a:r>
          </a:p>
          <a:p>
            <a:pPr>
              <a:spcBef>
                <a:spcPts val="0"/>
              </a:spcBef>
            </a:pPr>
            <a:r>
              <a:rPr lang="ru-RU" sz="1700" dirty="0" smtClean="0"/>
              <a:t> </a:t>
            </a:r>
            <a:r>
              <a:rPr lang="ru-RU" sz="1700" dirty="0"/>
              <a:t>ВИЧ-инфекции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05F47EAE-3318-4A17-B9CB-0D6D4D947534}"/>
              </a:ext>
            </a:extLst>
          </p:cNvPr>
          <p:cNvSpPr txBox="1">
            <a:spLocks/>
          </p:cNvSpPr>
          <p:nvPr/>
        </p:nvSpPr>
        <p:spPr>
          <a:xfrm>
            <a:off x="675752" y="874157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dirty="0"/>
              <a:t>1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218328E9-F146-4400-AA0B-7C1A2FBC2E89}"/>
              </a:ext>
            </a:extLst>
          </p:cNvPr>
          <p:cNvSpPr txBox="1">
            <a:spLocks/>
          </p:cNvSpPr>
          <p:nvPr/>
        </p:nvSpPr>
        <p:spPr>
          <a:xfrm>
            <a:off x="4690191" y="901927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dirty="0"/>
              <a:t>2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538C7B1A-CF8C-474D-BEE9-0062F231102A}"/>
              </a:ext>
            </a:extLst>
          </p:cNvPr>
          <p:cNvSpPr txBox="1">
            <a:spLocks/>
          </p:cNvSpPr>
          <p:nvPr/>
        </p:nvSpPr>
        <p:spPr>
          <a:xfrm>
            <a:off x="8576921" y="825009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sz="4000" dirty="0"/>
              <a:t>3</a:t>
            </a:r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3DBEE7F2-C4EE-4CF2-9DAF-178AD599FE24}"/>
              </a:ext>
            </a:extLst>
          </p:cNvPr>
          <p:cNvSpPr txBox="1">
            <a:spLocks/>
          </p:cNvSpPr>
          <p:nvPr/>
        </p:nvSpPr>
        <p:spPr>
          <a:xfrm>
            <a:off x="262725" y="412034"/>
            <a:ext cx="11329200" cy="722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 протяжении 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19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лет компания обеспечивает препаратами субъекты Российской Федерации </a:t>
            </a:r>
            <a:endParaRPr lang="ru-RU" sz="19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 algn="ctr"/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рамках исполнения Государственной стратегии противодействия ВИЧ-инфекции</a:t>
            </a:r>
          </a:p>
          <a:p>
            <a:pPr lvl="1" algn="just"/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lvl="1"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Приоритетными направлениями развития фармацевтической компании ООО «АЗТ ФАРМА К.Б.» являются:</a:t>
            </a:r>
          </a:p>
        </p:txBody>
      </p:sp>
      <p:sp>
        <p:nvSpPr>
          <p:cNvPr id="22" name="Текст 46">
            <a:extLst>
              <a:ext uri="{FF2B5EF4-FFF2-40B4-BE49-F238E27FC236}">
                <a16:creationId xmlns:a16="http://schemas.microsoft.com/office/drawing/2014/main" xmlns="" id="{7D6A44C7-1109-4C16-A973-29677BCFA30A}"/>
              </a:ext>
            </a:extLst>
          </p:cNvPr>
          <p:cNvSpPr txBox="1">
            <a:spLocks/>
          </p:cNvSpPr>
          <p:nvPr/>
        </p:nvSpPr>
        <p:spPr>
          <a:xfrm>
            <a:off x="445812" y="4751169"/>
            <a:ext cx="11329200" cy="1879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180000" algn="just"/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    В 2018 году зарегистрирован новый комбинированный лекарственный препарат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Фосфаладин</a:t>
            </a:r>
            <a:r>
              <a:rPr lang="ru-RU" sz="1800" dirty="0" smtClean="0"/>
              <a:t>®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на основе фосфазида и ламивудина. Разработка и весь необходимый перечень исследований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проведены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за счет средств компании 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1800" dirty="0"/>
              <a:t> 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привлечением  Государственного  финансирования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252000" lvl="1" indent="180000" algn="just"/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     Отличительной особенностью препаратов, разработанных и производимых компанией, является их высокая безопасность при сравнимой эффективности с однокласниками (группа НИОТ</a:t>
            </a:r>
            <a:r>
              <a:rPr lang="ru-RU" sz="1800" noProof="1" smtClean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Помимо отмеченного, Никавир</a:t>
            </a:r>
            <a:r>
              <a:rPr lang="ru-RU" sz="1800" dirty="0"/>
              <a:t>®</a:t>
            </a:r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 и Фосфаладин</a:t>
            </a:r>
            <a:r>
              <a:rPr lang="ru-RU" sz="1800" dirty="0"/>
              <a:t>®</a:t>
            </a:r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 могут применяться (и применяются) у целого ряда пациентов, в т.ч. с сочетанными инфекциями.</a:t>
            </a:r>
          </a:p>
          <a:p>
            <a:endParaRPr lang="ru-RU" dirty="0"/>
          </a:p>
        </p:txBody>
      </p:sp>
      <p:pic>
        <p:nvPicPr>
          <p:cNvPr id="24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BD78AF7-395F-479C-A4BD-A00C24F9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8" y="590995"/>
            <a:ext cx="11329200" cy="432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Никавир</a:t>
            </a:r>
            <a:r>
              <a:rPr lang="ru-RU" dirty="0">
                <a:latin typeface="+mn-lt"/>
              </a:rPr>
              <a:t>® таблетки 200 мг  (ФАЗТ)</a:t>
            </a:r>
          </a:p>
        </p:txBody>
      </p:sp>
      <p:sp>
        <p:nvSpPr>
          <p:cNvPr id="5" name="Текст 46">
            <a:extLst>
              <a:ext uri="{FF2B5EF4-FFF2-40B4-BE49-F238E27FC236}">
                <a16:creationId xmlns="" xmlns:a16="http://schemas.microsoft.com/office/drawing/2014/main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8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="" xmlns:a16="http://schemas.microsoft.com/office/drawing/2014/main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1314114" y="1375612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E4DC0B0-3510-422C-AA21-F3808666F4E4}"/>
              </a:ext>
            </a:extLst>
          </p:cNvPr>
          <p:cNvSpPr txBox="1">
            <a:spLocks/>
          </p:cNvSpPr>
          <p:nvPr/>
        </p:nvSpPr>
        <p:spPr>
          <a:xfrm>
            <a:off x="6284106" y="1512091"/>
            <a:ext cx="5591372" cy="4925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Дети в возрасте от 3 до 18 лет.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Низкий уровень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</a:rPr>
              <a:t>цитотоксичности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препарата.</a:t>
            </a:r>
          </a:p>
          <a:p>
            <a:pPr marL="45720" algn="just">
              <a:lnSpc>
                <a:spcPct val="110000"/>
              </a:lnSpc>
              <a:spcBef>
                <a:spcPts val="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ru-RU" b="1" kern="0" dirty="0">
                <a:solidFill>
                  <a:schemeClr val="tx1"/>
                </a:solidFill>
              </a:rPr>
              <a:t>Беременные женщины.</a:t>
            </a:r>
            <a:r>
              <a:rPr lang="ru-RU" kern="0" dirty="0">
                <a:solidFill>
                  <a:schemeClr val="tx1"/>
                </a:solidFill>
              </a:rPr>
              <a:t> </a:t>
            </a:r>
            <a:r>
              <a:rPr lang="ru-RU" i="1" kern="0" dirty="0">
                <a:solidFill>
                  <a:schemeClr val="tx1"/>
                </a:solidFill>
              </a:rPr>
              <a:t>Наиболее безопасный препарат для плода, способный проникать через </a:t>
            </a:r>
            <a:r>
              <a:rPr lang="ru-RU" i="1" kern="0" dirty="0" err="1">
                <a:solidFill>
                  <a:schemeClr val="tx1"/>
                </a:solidFill>
              </a:rPr>
              <a:t>гематоплацентарный</a:t>
            </a:r>
            <a:r>
              <a:rPr lang="ru-RU" i="1" kern="0" dirty="0">
                <a:solidFill>
                  <a:schemeClr val="tx1"/>
                </a:solidFill>
              </a:rPr>
              <a:t> барьер.</a:t>
            </a:r>
          </a:p>
          <a:p>
            <a:pPr marL="45720" algn="just">
              <a:spcBef>
                <a:spcPts val="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Пациенты с сочетанной патологией, требующие снижения стандартной дозировки. </a:t>
            </a:r>
          </a:p>
          <a:p>
            <a:pPr marL="38862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ВИЧ-инфекция с анемией,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</a:rPr>
              <a:t>эритропенией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</a:rPr>
              <a:t>гранулоцитопенией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38862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ВИЧ-инфекция с циррозом печени; </a:t>
            </a:r>
          </a:p>
          <a:p>
            <a:pPr marL="38862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ВИЧ-инфекция с заболеванием почек.</a:t>
            </a:r>
          </a:p>
          <a:p>
            <a:pPr marL="45720" algn="just">
              <a:spcBef>
                <a:spcPts val="0"/>
              </a:spcBef>
            </a:pP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Постконтактная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профилактика профессионального заражения ВИЧ-инфекцией.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С целью предупреждения развития ВИЧ у медицинских работников.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45720">
              <a:lnSpc>
                <a:spcPct val="110000"/>
              </a:lnSpc>
            </a:pPr>
            <a:endParaRPr lang="ru-RU" dirty="0"/>
          </a:p>
        </p:txBody>
      </p:sp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8" y="1866270"/>
            <a:ext cx="4454229" cy="33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09928"/>
            <a:ext cx="11329200" cy="432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Никавир</a:t>
            </a:r>
            <a:r>
              <a:rPr lang="ru-RU" dirty="0">
                <a:latin typeface="+mn-lt"/>
              </a:rPr>
              <a:t>® таблетки 400 мг (ФАЗТ)</a:t>
            </a:r>
          </a:p>
        </p:txBody>
      </p:sp>
      <p:sp>
        <p:nvSpPr>
          <p:cNvPr id="5" name="Текст 46">
            <a:extLst>
              <a:ext uri="{FF2B5EF4-FFF2-40B4-BE49-F238E27FC236}">
                <a16:creationId xmlns="" xmlns:a16="http://schemas.microsoft.com/office/drawing/2014/main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="" xmlns:a16="http://schemas.microsoft.com/office/drawing/2014/main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2721809" y="136376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9920ECC-0AB5-478C-B948-96157302D6D0}"/>
              </a:ext>
            </a:extLst>
          </p:cNvPr>
          <p:cNvSpPr/>
          <p:nvPr/>
        </p:nvSpPr>
        <p:spPr>
          <a:xfrm>
            <a:off x="584199" y="1160399"/>
            <a:ext cx="113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E5D391E-61D2-4490-800C-FA5A9C540B66}"/>
              </a:ext>
            </a:extLst>
          </p:cNvPr>
          <p:cNvSpPr txBox="1">
            <a:spLocks/>
          </p:cNvSpPr>
          <p:nvPr/>
        </p:nvSpPr>
        <p:spPr>
          <a:xfrm>
            <a:off x="6255026" y="1363764"/>
            <a:ext cx="5658373" cy="475325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b="1" kern="0" dirty="0">
                <a:solidFill>
                  <a:schemeClr val="tx1"/>
                </a:solidFill>
              </a:rPr>
              <a:t>Пациенты старше 50 лет </a:t>
            </a:r>
            <a:r>
              <a:rPr lang="ru-RU" sz="1900" i="1" kern="0" dirty="0">
                <a:solidFill>
                  <a:schemeClr val="tx1"/>
                </a:solidFill>
              </a:rPr>
              <a:t>или имеющие нарушения липидного и углеводного обмена, больные с риском сердечно-сосудистой патологии, патологией почек и риском </a:t>
            </a:r>
            <a:r>
              <a:rPr lang="ru-RU" sz="1900" i="1" kern="0" dirty="0" smtClean="0">
                <a:solidFill>
                  <a:schemeClr val="tx1"/>
                </a:solidFill>
              </a:rPr>
              <a:t>остеопороза.</a:t>
            </a: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b="1" kern="0" dirty="0">
                <a:solidFill>
                  <a:schemeClr val="tx1"/>
                </a:solidFill>
              </a:rPr>
              <a:t>Пациенты с </a:t>
            </a:r>
            <a:r>
              <a:rPr lang="ru-RU" sz="1900" b="1" kern="0" dirty="0" err="1">
                <a:solidFill>
                  <a:schemeClr val="tx1"/>
                </a:solidFill>
              </a:rPr>
              <a:t>нейро</a:t>
            </a:r>
            <a:r>
              <a:rPr lang="ru-RU" sz="1900" b="1" kern="0" dirty="0">
                <a:solidFill>
                  <a:schemeClr val="tx1"/>
                </a:solidFill>
              </a:rPr>
              <a:t>-когнитивными расстройствами,</a:t>
            </a:r>
            <a:r>
              <a:rPr lang="ru-RU" sz="1900" kern="0" dirty="0">
                <a:solidFill>
                  <a:schemeClr val="tx1"/>
                </a:solidFill>
              </a:rPr>
              <a:t> </a:t>
            </a:r>
            <a:r>
              <a:rPr lang="ru-RU" sz="1900" i="1" kern="0" dirty="0">
                <a:solidFill>
                  <a:schemeClr val="tx1"/>
                </a:solidFill>
              </a:rPr>
              <a:t>требующие приема АРВП, способных хорошо проникать через гематоэнцефалический барьер.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b="1" kern="0" dirty="0">
                <a:solidFill>
                  <a:schemeClr val="tx1"/>
                </a:solidFill>
              </a:rPr>
              <a:t>Женщины</a:t>
            </a:r>
            <a:r>
              <a:rPr lang="ru-RU" sz="1900" kern="0" dirty="0">
                <a:solidFill>
                  <a:schemeClr val="tx1"/>
                </a:solidFill>
              </a:rPr>
              <a:t> </a:t>
            </a:r>
            <a:r>
              <a:rPr lang="ru-RU" sz="1900" b="1" kern="0" dirty="0">
                <a:solidFill>
                  <a:schemeClr val="tx1"/>
                </a:solidFill>
              </a:rPr>
              <a:t>фертильного возраста 18-49 лет,</a:t>
            </a:r>
            <a:r>
              <a:rPr lang="ru-RU" sz="1900" kern="0" dirty="0">
                <a:solidFill>
                  <a:schemeClr val="tx1"/>
                </a:solidFill>
              </a:rPr>
              <a:t> </a:t>
            </a:r>
            <a:r>
              <a:rPr lang="ru-RU" sz="1900" i="1" kern="0" dirty="0">
                <a:solidFill>
                  <a:schemeClr val="tx1"/>
                </a:solidFill>
              </a:rPr>
              <a:t>включая тех, кто планирует беременность, так как препарат </a:t>
            </a:r>
            <a:r>
              <a:rPr lang="ru-RU" sz="1900" i="1" kern="0" dirty="0" smtClean="0">
                <a:solidFill>
                  <a:schemeClr val="tx1"/>
                </a:solidFill>
              </a:rPr>
              <a:t>относится </a:t>
            </a:r>
            <a:r>
              <a:rPr lang="ru-RU" sz="1900" i="1" kern="0" dirty="0">
                <a:solidFill>
                  <a:schemeClr val="tx1"/>
                </a:solidFill>
              </a:rPr>
              <a:t>к режиму с высоким профилем безопасности</a:t>
            </a:r>
            <a:r>
              <a:rPr lang="ru-RU" sz="1900" kern="0" dirty="0">
                <a:solidFill>
                  <a:schemeClr val="tx1"/>
                </a:solidFill>
              </a:rPr>
              <a:t>; </a:t>
            </a:r>
            <a:r>
              <a:rPr lang="ru-RU" sz="1900" b="1" kern="0" dirty="0">
                <a:solidFill>
                  <a:schemeClr val="tx1"/>
                </a:solidFill>
              </a:rPr>
              <a:t>женщины с ВИЧ-ассоциированной анемией, </a:t>
            </a:r>
            <a:r>
              <a:rPr lang="ru-RU" sz="1900" i="1" kern="0" dirty="0">
                <a:solidFill>
                  <a:schemeClr val="tx1"/>
                </a:solidFill>
              </a:rPr>
              <a:t>если анемия и/или </a:t>
            </a:r>
            <a:r>
              <a:rPr lang="ru-RU" sz="1900" i="1" kern="0" dirty="0" err="1" smtClean="0">
                <a:solidFill>
                  <a:schemeClr val="tx1"/>
                </a:solidFill>
              </a:rPr>
              <a:t>гранулоцитопения</a:t>
            </a:r>
            <a:r>
              <a:rPr lang="ru-RU" sz="1900" i="1" kern="0" dirty="0" smtClean="0">
                <a:solidFill>
                  <a:schemeClr val="tx1"/>
                </a:solidFill>
              </a:rPr>
              <a:t>: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i="1" kern="0" dirty="0" smtClean="0">
                <a:solidFill>
                  <a:schemeClr val="tx1"/>
                </a:solidFill>
              </a:rPr>
              <a:t>- </a:t>
            </a:r>
            <a:r>
              <a:rPr lang="en-US" sz="1900" i="1" kern="0" dirty="0" err="1" smtClean="0">
                <a:solidFill>
                  <a:schemeClr val="tx1"/>
                </a:solidFill>
              </a:rPr>
              <a:t>Hb</a:t>
            </a:r>
            <a:r>
              <a:rPr lang="en-US" sz="1900" i="1" kern="0" dirty="0" smtClean="0">
                <a:solidFill>
                  <a:schemeClr val="tx1"/>
                </a:solidFill>
              </a:rPr>
              <a:t> – 95-104 </a:t>
            </a:r>
            <a:r>
              <a:rPr lang="ru-RU" sz="1900" i="1" kern="0" dirty="0" smtClean="0">
                <a:solidFill>
                  <a:schemeClr val="tx1"/>
                </a:solidFill>
              </a:rPr>
              <a:t>г/л;</a:t>
            </a:r>
            <a:endParaRPr lang="en-US" sz="1900" i="1" kern="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i="1" kern="0" smtClean="0">
                <a:solidFill>
                  <a:schemeClr val="tx1"/>
                </a:solidFill>
              </a:rPr>
              <a:t>- нейтрофилы </a:t>
            </a:r>
            <a:r>
              <a:rPr lang="ru-RU" sz="1900" i="1" kern="0" dirty="0" smtClean="0">
                <a:solidFill>
                  <a:schemeClr val="tx1"/>
                </a:solidFill>
              </a:rPr>
              <a:t>1000-1500 </a:t>
            </a:r>
            <a:r>
              <a:rPr lang="ru-RU" sz="1900" i="1" kern="0" dirty="0" err="1" smtClean="0">
                <a:solidFill>
                  <a:schemeClr val="tx1"/>
                </a:solidFill>
              </a:rPr>
              <a:t>кл</a:t>
            </a:r>
            <a:r>
              <a:rPr lang="ru-RU" sz="1900" i="1" kern="0" dirty="0" smtClean="0">
                <a:solidFill>
                  <a:schemeClr val="tx1"/>
                </a:solidFill>
              </a:rPr>
              <a:t>/</a:t>
            </a:r>
            <a:r>
              <a:rPr lang="ru-RU" sz="1900" i="1" kern="0" dirty="0" err="1" smtClean="0">
                <a:solidFill>
                  <a:schemeClr val="tx1"/>
                </a:solidFill>
              </a:rPr>
              <a:t>мкл</a:t>
            </a:r>
            <a:r>
              <a:rPr lang="ru-RU" sz="1900" i="1" kern="0" dirty="0" smtClean="0">
                <a:solidFill>
                  <a:schemeClr val="tx1"/>
                </a:solidFill>
              </a:rPr>
              <a:t>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b="1" kern="0" dirty="0">
                <a:solidFill>
                  <a:schemeClr val="tx1"/>
                </a:solidFill>
              </a:rPr>
              <a:t>Пациенты с непереносимостью или резистентностью </a:t>
            </a:r>
            <a:r>
              <a:rPr lang="ru-RU" sz="1900" i="1" kern="0" dirty="0">
                <a:solidFill>
                  <a:schemeClr val="tx1"/>
                </a:solidFill>
              </a:rPr>
              <a:t>к</a:t>
            </a:r>
            <a:r>
              <a:rPr lang="ru-RU" sz="1900" b="1" i="1" kern="0" dirty="0">
                <a:solidFill>
                  <a:schemeClr val="tx1"/>
                </a:solidFill>
              </a:rPr>
              <a:t> </a:t>
            </a:r>
            <a:r>
              <a:rPr lang="en-US" sz="1900" i="1" kern="0" dirty="0">
                <a:solidFill>
                  <a:schemeClr val="tx1"/>
                </a:solidFill>
              </a:rPr>
              <a:t>TDF, ABC, ZDV.</a:t>
            </a: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marL="45720"/>
            <a:endParaRPr lang="ru-RU" dirty="0"/>
          </a:p>
        </p:txBody>
      </p:sp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3" y="1867701"/>
            <a:ext cx="4418819" cy="33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600069"/>
            <a:ext cx="11329200" cy="43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Фосфаладин® таблетки (ФАЗТ 400 мг +  3ТС 150 мг)</a:t>
            </a:r>
            <a:endParaRPr lang="ru-RU" dirty="0">
              <a:latin typeface="+mn-lt"/>
            </a:endParaRPr>
          </a:p>
        </p:txBody>
      </p:sp>
      <p:pic>
        <p:nvPicPr>
          <p:cNvPr id="7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E4D8105-E1E4-4537-B885-362B84E5DF04}"/>
              </a:ext>
            </a:extLst>
          </p:cNvPr>
          <p:cNvSpPr txBox="1">
            <a:spLocks/>
          </p:cNvSpPr>
          <p:nvPr/>
        </p:nvSpPr>
        <p:spPr>
          <a:xfrm>
            <a:off x="6244391" y="1653857"/>
            <a:ext cx="5713147" cy="4634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Комбинированные препараты -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мировой тренд  для удобства пациентов, способствующий лучшей приверженности лечению.</a:t>
            </a:r>
          </a:p>
          <a:p>
            <a:pPr marL="45720"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Пациентам,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ранее не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получавшим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АРТ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ведущим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активный образ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жизни. С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целью максимально быстрого снижения вирусной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нагрузки.</a:t>
            </a:r>
          </a:p>
          <a:p>
            <a:pPr marL="45720"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Пациентам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с заболеваниями сердечно-сосудистой системы, обменными нарушениями и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нейрокогнитивными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расстройствами.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целью профилактики осложнений при соматической патологии.  </a:t>
            </a:r>
            <a:endParaRPr lang="ru-RU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Пациентам с ВИЧ и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туберкулезом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целью облегчения подбора противотуберкулезных схе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71398"/>
            <a:ext cx="431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548125"/>
            <a:ext cx="11329200" cy="4496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Фармакокинетика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9EAD12C-106F-49EB-A8CB-12484DC57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354775"/>
              </p:ext>
            </p:extLst>
          </p:nvPr>
        </p:nvGraphicFramePr>
        <p:xfrm>
          <a:off x="1664084" y="2132485"/>
          <a:ext cx="8558238" cy="334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3DBEE7F2-C4EE-4CF2-9DAF-178AD599FE24}"/>
              </a:ext>
            </a:extLst>
          </p:cNvPr>
          <p:cNvSpPr txBox="1">
            <a:spLocks/>
          </p:cNvSpPr>
          <p:nvPr/>
        </p:nvSpPr>
        <p:spPr>
          <a:xfrm>
            <a:off x="469752" y="751157"/>
            <a:ext cx="11329200" cy="722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marL="252000" lvl="1" indent="180000" algn="just"/>
            <a:r>
              <a:rPr lang="ru-RU" sz="1750" dirty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1790" dirty="0" smtClean="0">
                <a:solidFill>
                  <a:schemeClr val="bg2">
                    <a:lumMod val="10000"/>
                  </a:schemeClr>
                </a:solidFill>
              </a:rPr>
              <a:t>Относительная биодоступность (по сравнению с </a:t>
            </a:r>
            <a:r>
              <a:rPr lang="en-US" sz="1790" dirty="0" smtClean="0">
                <a:solidFill>
                  <a:schemeClr val="bg2">
                    <a:lumMod val="10000"/>
                  </a:schemeClr>
                </a:solidFill>
              </a:rPr>
              <a:t>ZDV</a:t>
            </a:r>
            <a:r>
              <a:rPr lang="ru-RU" sz="179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1790" dirty="0" smtClean="0">
                <a:solidFill>
                  <a:schemeClr val="bg2">
                    <a:lumMod val="10000"/>
                  </a:schemeClr>
                </a:solidFill>
              </a:rPr>
              <a:t> 83</a:t>
            </a:r>
            <a:r>
              <a:rPr lang="ru-RU" sz="1790" dirty="0" smtClean="0">
                <a:solidFill>
                  <a:schemeClr val="bg2">
                    <a:lumMod val="10000"/>
                  </a:schemeClr>
                </a:solidFill>
              </a:rPr>
              <a:t>,7%.</a:t>
            </a:r>
            <a:r>
              <a:rPr lang="ru-RU" sz="175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7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xmlns="" id="{3DBEE7F2-C4EE-4CF2-9DAF-178AD599FE24}"/>
              </a:ext>
            </a:extLst>
          </p:cNvPr>
          <p:cNvSpPr txBox="1">
            <a:spLocks/>
          </p:cNvSpPr>
          <p:nvPr/>
        </p:nvSpPr>
        <p:spPr>
          <a:xfrm>
            <a:off x="469752" y="1380829"/>
            <a:ext cx="10131092" cy="722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marL="252000" lvl="1" indent="180000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Концентрация АЗТ в плазме крови после перорального приема </a:t>
            </a:r>
          </a:p>
          <a:p>
            <a:pPr marL="252000" lvl="1" indent="180000"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идовудина (3х200 мг), фосфазида (2х400 мг)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xmlns="" id="{3DBEE7F2-C4EE-4CF2-9DAF-178AD599FE24}"/>
              </a:ext>
            </a:extLst>
          </p:cNvPr>
          <p:cNvSpPr txBox="1">
            <a:spLocks/>
          </p:cNvSpPr>
          <p:nvPr/>
        </p:nvSpPr>
        <p:spPr>
          <a:xfrm>
            <a:off x="648070" y="5498537"/>
            <a:ext cx="11329200" cy="722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marL="252000" lvl="1" indent="252000" algn="just"/>
            <a:r>
              <a:rPr lang="ru-RU" sz="1790" dirty="0" smtClean="0">
                <a:solidFill>
                  <a:schemeClr val="bg2">
                    <a:lumMod val="10000"/>
                  </a:schemeClr>
                </a:solidFill>
              </a:rPr>
              <a:t>График сравнения фармакокинетических кривых при </a:t>
            </a:r>
            <a:r>
              <a:rPr lang="en-US" sz="1790" dirty="0" smtClean="0">
                <a:solidFill>
                  <a:schemeClr val="bg2">
                    <a:lumMod val="10000"/>
                  </a:schemeClr>
                </a:solidFill>
              </a:rPr>
              <a:t>per </a:t>
            </a:r>
            <a:r>
              <a:rPr lang="en-US" sz="1790" dirty="0" err="1" smtClean="0">
                <a:solidFill>
                  <a:schemeClr val="bg2">
                    <a:lumMod val="10000"/>
                  </a:schemeClr>
                </a:solidFill>
              </a:rPr>
              <a:t>os</a:t>
            </a:r>
            <a:r>
              <a:rPr lang="en-US" sz="179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90" dirty="0" smtClean="0">
                <a:solidFill>
                  <a:schemeClr val="bg2">
                    <a:lumMod val="10000"/>
                  </a:schemeClr>
                </a:solidFill>
              </a:rPr>
              <a:t>зидовудина и фосфазида. Существенная разница в пиковых концентрациях АЗТ объясняет существенно меньшую токсичности фосфазида. За более чем 15-летний период применения фосфазида не было зафиксировано ни одного случая возникновения резистентности к нему</a:t>
            </a:r>
            <a:r>
              <a:rPr lang="ru-RU" sz="175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75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9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07" y="568033"/>
            <a:ext cx="11329200" cy="432000"/>
          </a:xfrm>
        </p:spPr>
        <p:txBody>
          <a:bodyPr/>
          <a:lstStyle/>
          <a:p>
            <a:r>
              <a:rPr lang="ru-RU" dirty="0"/>
              <a:t>Сравнение с препаратами группы НИОТ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8473D0B8-13A4-4E5D-A1F4-9873FAE9A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84395"/>
              </p:ext>
            </p:extLst>
          </p:nvPr>
        </p:nvGraphicFramePr>
        <p:xfrm>
          <a:off x="283011" y="1064314"/>
          <a:ext cx="11329200" cy="561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3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8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9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3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3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Группы ВИЧ-инфицированных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Абакавир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Зидовудин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Тенофовир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Фосфазид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ожирением печени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признаками угнетения кроветворения (анемия, </a:t>
                      </a:r>
                      <a:r>
                        <a:rPr lang="ru-RU" sz="1100" dirty="0" err="1">
                          <a:effectLst/>
                        </a:rPr>
                        <a:t>нейтропения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почечной недостаточностью </a:t>
                      </a:r>
                      <a:r>
                        <a:rPr lang="ru-RU" sz="900" dirty="0">
                          <a:effectLst/>
                        </a:rPr>
                        <a:t>(синдром </a:t>
                      </a:r>
                      <a:r>
                        <a:rPr lang="ru-RU" sz="900" dirty="0" err="1">
                          <a:effectLst/>
                        </a:rPr>
                        <a:t>Фанкони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со сниженной плотностью костной ткани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миалгией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вирусным гепатитом (ВГВ, ХГС)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(не может исп. с </a:t>
                      </a:r>
                      <a:r>
                        <a:rPr lang="ru-RU" sz="900" dirty="0" err="1">
                          <a:effectLst/>
                        </a:rPr>
                        <a:t>рибавирином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 </a:t>
                      </a: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предпочтителен 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(</a:t>
                      </a:r>
                      <a:r>
                        <a:rPr lang="ru-RU" sz="900" dirty="0">
                          <a:effectLst/>
                        </a:rPr>
                        <a:t>может использоваться с </a:t>
                      </a:r>
                      <a:r>
                        <a:rPr lang="ru-RU" sz="900" dirty="0" err="1">
                          <a:effectLst/>
                        </a:rPr>
                        <a:t>рибавирином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туберкулезом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Беременные женщины</a:t>
                      </a:r>
                      <a:endParaRPr lang="ru-RU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от 3-х лет до 18 лет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(с осторожностью)</a:t>
                      </a:r>
                      <a:endParaRPr lang="ru-RU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рекомендован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</a:rPr>
                        <a:t>до 12 лет</a:t>
                      </a:r>
                    </a:p>
                  </a:txBody>
                  <a:tcPr marL="36085" marR="3608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Взрослые пациенты с поражением ЦНС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может использоваться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предпочтителен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предпочтителен </a:t>
                      </a:r>
                      <a:endParaRPr lang="ru-RU" sz="1100" dirty="0">
                        <a:effectLst/>
                      </a:endParaRPr>
                    </a:p>
                  </a:txBody>
                  <a:tcPr marL="36085" marR="36085" marT="0" marB="0" anchor="ctr">
                    <a:solidFill>
                      <a:srgbClr val="8B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B7983CDD-D736-48F1-BEE0-ABA2321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0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63DCF5-2C9F-4496-B2AA-DA5164CB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285" y="422427"/>
            <a:ext cx="4510104" cy="6136441"/>
          </a:xfrm>
          <a:prstGeom prst="rect">
            <a:avLst/>
          </a:prstGeom>
        </p:spPr>
      </p:pic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F6F3105A-CDD7-4025-AB8A-92F76B3F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01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(синие сферы)</Template>
  <TotalTime>0</TotalTime>
  <Words>734</Words>
  <Application>Microsoft Office PowerPoint</Application>
  <PresentationFormat>Произвольный</PresentationFormat>
  <Paragraphs>162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   О нас</vt:lpstr>
      <vt:lpstr>Презентация PowerPoint</vt:lpstr>
      <vt:lpstr> Никавир® таблетки 200 мг  (ФАЗТ)</vt:lpstr>
      <vt:lpstr> Никавир® таблетки 400 мг (ФАЗТ)</vt:lpstr>
      <vt:lpstr> Фосфаладин® таблетки (ФАЗТ 400 мг +  3ТС 150 мг)</vt:lpstr>
      <vt:lpstr>    Фармакокинетика</vt:lpstr>
      <vt:lpstr>Сравнение с препаратами группы НИОТ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2019-10-23T13:36:00Z</dcterms:created>
  <dcterms:modified xsi:type="dcterms:W3CDTF">2020-08-05T12:20:15Z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